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Lst>
  <p:sldSz cy="5143500" cx="9144000"/>
  <p:notesSz cx="6858000" cy="9144000"/>
  <p:embeddedFontLst>
    <p:embeddedFont>
      <p:font typeface="Economica"/>
      <p:regular r:id="rId43"/>
      <p:bold r:id="rId44"/>
      <p:italic r:id="rId45"/>
      <p:boldItalic r:id="rId46"/>
    </p:embeddedFont>
    <p:embeddedFont>
      <p:font typeface="Roboto"/>
      <p:regular r:id="rId47"/>
      <p:bold r:id="rId48"/>
      <p:italic r:id="rId49"/>
      <p:boldItalic r:id="rId50"/>
    </p:embeddedFont>
    <p:embeddedFont>
      <p:font typeface="Open Sans"/>
      <p:regular r:id="rId51"/>
      <p:bold r:id="rId52"/>
      <p:italic r:id="rId53"/>
      <p:boldItalic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font" Target="fonts/Economica-bold.fntdata"/><Relationship Id="rId43" Type="http://schemas.openxmlformats.org/officeDocument/2006/relationships/font" Target="fonts/Economica-regular.fntdata"/><Relationship Id="rId46" Type="http://schemas.openxmlformats.org/officeDocument/2006/relationships/font" Target="fonts/Economica-boldItalic.fntdata"/><Relationship Id="rId45" Type="http://schemas.openxmlformats.org/officeDocument/2006/relationships/font" Target="fonts/Economica-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Roboto-bold.fntdata"/><Relationship Id="rId47" Type="http://schemas.openxmlformats.org/officeDocument/2006/relationships/font" Target="fonts/Roboto-regular.fntdata"/><Relationship Id="rId49" Type="http://schemas.openxmlformats.org/officeDocument/2006/relationships/font" Target="fonts/Roboto-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OpenSans-regular.fntdata"/><Relationship Id="rId50" Type="http://schemas.openxmlformats.org/officeDocument/2006/relationships/font" Target="fonts/Roboto-boldItalic.fntdata"/><Relationship Id="rId53" Type="http://schemas.openxmlformats.org/officeDocument/2006/relationships/font" Target="fonts/OpenSans-italic.fntdata"/><Relationship Id="rId52" Type="http://schemas.openxmlformats.org/officeDocument/2006/relationships/font" Target="fonts/OpenSans-bold.fntdata"/><Relationship Id="rId11" Type="http://schemas.openxmlformats.org/officeDocument/2006/relationships/slide" Target="slides/slide7.xml"/><Relationship Id="rId10" Type="http://schemas.openxmlformats.org/officeDocument/2006/relationships/slide" Target="slides/slide6.xml"/><Relationship Id="rId54" Type="http://schemas.openxmlformats.org/officeDocument/2006/relationships/font" Target="fonts/OpenSans-boldItalic.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atavizcatalogue.com/index.html" TargetMode="External"/><Relationship Id="rId3" Type="http://schemas.openxmlformats.org/officeDocument/2006/relationships/hyperlink" Target="https://www.tableau.com/sites/default/files/media/which_chart_v6_final_0.pdf"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stat.columbia.edu/~gelman/research/published/tables5.pdf"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tinlizzie.org/histograms/" TargetMode="Externa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35b3e93b24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35b3e93b24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Toda la parte de visualizaciones de la materia está centrada alrededor de qué conceptos de estadística y probabilidad se benefician de visualizaciones y cómo comunicarlos adecuadamente.</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Pallete http://paletton.com/#uid=71Z0u0kketqasL5fO-fowqrrFla</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35b3e93b24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35b3e93b24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rPr>
              <a:t>O a dónde necesitás llegar después de terminar la diplomatura.</a:t>
            </a:r>
            <a:endParaRPr>
              <a:solidFill>
                <a:schemeClr val="dk1"/>
              </a:solidFill>
            </a:endParaRPr>
          </a:p>
          <a:p>
            <a:pPr indent="0" lvl="0" marL="0" rtl="0" algn="l">
              <a:spcBef>
                <a:spcPts val="0"/>
              </a:spcBef>
              <a:spcAft>
                <a:spcPts val="0"/>
              </a:spcAft>
              <a:buClr>
                <a:schemeClr val="dk1"/>
              </a:buClr>
              <a:buSzPts val="1100"/>
              <a:buFont typeface="Arial"/>
              <a:buNone/>
            </a:pPr>
            <a:r>
              <a:rPr lang="es">
                <a:solidFill>
                  <a:schemeClr val="dk1"/>
                </a:solidFill>
              </a:rPr>
              <a:t>El espectro de cómo se utilizan las visualizaciones es bastante amplio. Desde los gráficos utilizados internamente en el desarrollo de software, los gráficos usados en papers científicos, las visualizaciones utilizadas para presentar a project managers, visualizaciones para clientes y finalmente infografías para un público general, que puede a su vez ser más o menos técnico.</a:t>
            </a:r>
            <a:endParaRPr>
              <a:solidFill>
                <a:schemeClr val="dk1"/>
              </a:solidFill>
            </a:endParaRPr>
          </a:p>
          <a:p>
            <a:pPr indent="0" lvl="0" marL="0" rtl="0" algn="l">
              <a:spcBef>
                <a:spcPts val="0"/>
              </a:spcBef>
              <a:spcAft>
                <a:spcPts val="0"/>
              </a:spcAft>
              <a:buClr>
                <a:schemeClr val="dk1"/>
              </a:buClr>
              <a:buSzPts val="1100"/>
              <a:buFont typeface="Arial"/>
              <a:buNone/>
            </a:pPr>
            <a:r>
              <a:rPr lang="es">
                <a:solidFill>
                  <a:schemeClr val="dk1"/>
                </a:solidFill>
              </a:rPr>
              <a:t>Esto es puramente individual, y depende del rol que tengas/quieras tener en tu trabajo. Sin embargo, en cada una de estas etapas es necesario entender lo que estamos haciendo y cómo aplicar herramientas visuales efectivamente. </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357208d2e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357208d2e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Muchos cursos de visualización comienzan explicando primero los componentes visuales para llegar luego a trabajar con los datos. Nosotros vamos a poner el foco en otra parte: en cómo procesar los datos para evidenciar patrones relevantes, y luego en cómo mostrarlos. Este primer fin de semana vamos a hacer un trabajo exploratorio, representando distintos aspectos de un dataset. Aprenderemos a programar los conceptos de estadística y probabilidad que estamos viendo, y qué tipo de encoding visual es adecuado para cada tipo de datos.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35b3e93b24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35b3e93b24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Uno de los aspectos más relevantes de las herramientas de visualización para el data </a:t>
            </a:r>
            <a:r>
              <a:rPr lang="es"/>
              <a:t>scientist</a:t>
            </a:r>
            <a:r>
              <a:rPr lang="es"/>
              <a:t> es cómo utilizarlas para representar un conjunto complejo y variado de datos, y posiblemente también compuesto de miles de registros.</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73500adfc4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73500adfc4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rPr>
              <a:t>La exploración (marcada en verde) de los datos es un proceso iterativo en el cual vamos filtrando y transformando nuestros datos, muchas veces siguiendo corazonadas, hasta que estamos satisfechos de que hemos conseguido lo que queremos. La presentación (marcada en rosa), por otro lado, tiene un objetivo claro: comunicar un mensaje en particular.</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5f0b90f14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5f0b90f14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558dec4234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558dec423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Hay decenas de tipos de gráficos distintos. Ahora vamos a cubrir sólo los más básicos y tratar de entender qué tipos de datos representarían. Algunos links en los que pueden encontrar una clasificación más general:</a:t>
            </a:r>
            <a:endParaRPr/>
          </a:p>
          <a:p>
            <a:pPr indent="0" lvl="0" marL="0" rtl="0" algn="l">
              <a:spcBef>
                <a:spcPts val="0"/>
              </a:spcBef>
              <a:spcAft>
                <a:spcPts val="0"/>
              </a:spcAft>
              <a:buNone/>
            </a:pPr>
            <a:r>
              <a:t/>
            </a:r>
            <a:endParaRPr/>
          </a:p>
          <a:p>
            <a:pPr indent="0" lvl="0" marL="0" rtl="0" algn="l">
              <a:spcBef>
                <a:spcPts val="0"/>
              </a:spcBef>
              <a:spcAft>
                <a:spcPts val="0"/>
              </a:spcAft>
              <a:buNone/>
            </a:pPr>
            <a:r>
              <a:rPr lang="es" u="sng">
                <a:solidFill>
                  <a:schemeClr val="hlink"/>
                </a:solidFill>
                <a:hlinkClick r:id="rId2"/>
              </a:rPr>
              <a:t>https://datavizcatalogue.com/index.html</a:t>
            </a:r>
            <a:endParaRPr/>
          </a:p>
          <a:p>
            <a:pPr indent="0" lvl="0" marL="0" rtl="0" algn="l">
              <a:spcBef>
                <a:spcPts val="0"/>
              </a:spcBef>
              <a:spcAft>
                <a:spcPts val="0"/>
              </a:spcAft>
              <a:buNone/>
            </a:pPr>
            <a:r>
              <a:rPr lang="es" u="sng">
                <a:solidFill>
                  <a:schemeClr val="hlink"/>
                </a:solidFill>
                <a:hlinkClick r:id="rId3"/>
              </a:rPr>
              <a:t>https://www.tableau.com/sites/default/files/media/which_chart_v6_final_0.pdf</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3579be139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3579be139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Lo más simple es siempre comenzar por una tabla! </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Las tablas son muchas veces dejadas de lado en las visualizaciones, pero son una de las formas de representación más poderosa. Usualmente partimos de una tabla para generar visualizaciones más complejas, pero esto no significa que generar buenas tablas no sea útil en el proceso de comunicación.</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Dentro de la comunidad científica, existe una predisposición a ver los datos crudos y no dejarse llevar por gráficos “flashy”. En este caso, las tablas no son sólo adecuadas sino recomendables, ya que nuestra audiencia espera poder analizar la fuente de los datos y descubrir patrones ellos mismos, para corroborar las posibles hipótesis presentadas. </a:t>
            </a:r>
            <a:r>
              <a:rPr lang="es">
                <a:solidFill>
                  <a:schemeClr val="dk1"/>
                </a:solidFill>
              </a:rPr>
              <a:t>Andrew Gelman escribió un artículo bastante cargado de opinión, pero muy entretenido de leer. En él, dice</a:t>
            </a:r>
            <a:r>
              <a:rPr lang="es"/>
              <a:t> </a:t>
            </a:r>
            <a:r>
              <a:rPr lang="es"/>
              <a:t>“the snazzier your display, the more you can get away with a crappy underlying analysis” - </a:t>
            </a:r>
            <a:r>
              <a:rPr lang="es" u="sng">
                <a:solidFill>
                  <a:schemeClr val="hlink"/>
                </a:solidFill>
                <a:hlinkClick r:id="rId2"/>
              </a:rPr>
              <a:t>http://www.stat.columbia.edu/~gelman/research/published/tables5.pdf</a:t>
            </a:r>
            <a:r>
              <a:rPr lang="es"/>
              <a:t>. También, en el mismo artículo menciona: “Here, I recommend using the variable names provided by the computer program, which are typically abbreviations in all caps.” (in what programming language??)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363315076f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363315076f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363315076f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363315076f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Si tenemos variables numéricas en el eje x es muy común usar también gráficos de línea. Ahora, esto no vale al revés!!</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Son gráficos muy versátiles, pero no siempre son adecuados. Mientras más barras se grafican, menos atención se pone en la variación entre una barra y otra, y más evidente es la distribución total. Los gráficos de barra también son muy sensibles al ordenamiento, ya que mientras más alejadas están las barras más difícil es compararlas. Por otra parte, la diferencia en </a:t>
            </a:r>
            <a:r>
              <a:rPr lang="es"/>
              <a:t>el tamaño de cada barra puede codificar sólo cierta cantidad de información. Por ejemplo, si las barras son grandes en alto, una pequeña diferencia entre ellas pasará desapercibida, mientras que si las barras son pequeñas, la misma diferencia será más evidente.</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363315076f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363315076f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 este gráfico estamos incorporando 3 variables: nivel de educación, cantidad de ventas y género. La tercera variable, en este caso el género, debe ser relativamente pequeña o el número de grupos será demasiado alto. </a:t>
            </a:r>
            <a:r>
              <a:rPr lang="es">
                <a:solidFill>
                  <a:schemeClr val="dk1"/>
                </a:solidFill>
              </a:rPr>
              <a:t>Con un gráfico de barras por grupos, es muy fácil comparar la distribución de los datos entre grupos y entre los componentes de una misma barra, pero es difícil comparar valores de un sólo grupo entre sí. En este caso, no es tan simple comparar únicamente la distribución de mujeres, sino que se resalta la comparación entre hombre y mujeres dentro de cada columna.</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77db87a95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77db87a95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 este aspecto, las visualizaciones son herramientas que utilizamos para la comunicación de un mensaje. Nos ayudan a resaltar partes de un mensaje, presentarlo con otra perspectiva, captar la atención de la audiencia por más tiempo o exhibir los patrones de tal forma que sean más fáciles de recordar.</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g363315076f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363315076f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También se pueden “apilar” las barras de distintos grupos. En este caso, lo que estamos representando cambia radicalmente. Con un gráfico apilado común, comparamos la cantidad de cada barra y mostramos la división de esa barra en los distintos grupos. Es más difícil todavía comparar los grupos entre sí, excepto por el primero, ya que todas las barras comparten el mismo punto de origen. El gráfico apilado al 100% es una forma más clara de comparar la distribución de los grupos dentro de cada columna. Como desventaja, ya no podemos comparar las columnas entre sí ya que han sido normalizadas. En el caso de una variable binaria, ambos grupos pueden compararse porque tienen puntos de referencia en común, en este caso, el 0% y el 100%. Con una mayor cantidad de grupos esto no es posible, y este tipo de gráficos suele volverse confuso ya que oscurece el hecho de que la cantidad total de cada barra puede ser distinta.</a:t>
            </a:r>
            <a:endParaRPr/>
          </a:p>
          <a:p>
            <a:pPr indent="0" lvl="0" marL="0" rtl="0" algn="l">
              <a:spcBef>
                <a:spcPts val="0"/>
              </a:spcBef>
              <a:spcAft>
                <a:spcPts val="0"/>
              </a:spcAft>
              <a:buNone/>
            </a:pPr>
            <a:r>
              <a:t/>
            </a:r>
            <a:endParaRPr/>
          </a:p>
          <a:p>
            <a:pPr indent="0" lvl="0" marL="0" rtl="0" algn="l">
              <a:spcBef>
                <a:spcPts val="0"/>
              </a:spcBef>
              <a:spcAft>
                <a:spcPts val="0"/>
              </a:spcAft>
              <a:buNone/>
            </a:pPr>
            <a:br>
              <a:rPr lang="es"/>
            </a:br>
            <a:r>
              <a:rPr lang="es"/>
              <a:t>Como regla general, los gráficos de barra por grupos deben ser elegidos cuidadosamente, y no deberían tener más de dos o tres grupos para captar a un lector casual. Más cuidado todavía hay que tener con los gráficos apilados, determinando cuál es la información que queremos resaltar y cómo utilizar las barras adecuadamente.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363315076f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63315076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Los gráficos de barra pueden estar orientados verticalmente (izquierda, en cuyo caso algunas veces se los llama gráficos de columnas) u horizontalmente (derecha). El artículo citado argumenta que los gráficos orientados horizontalmente son más fáciles de leer, ya que todo va en la misma dirección.</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El factor más relevante en mi opinión es el tamaño disponible en la imagen. Si las etiquetas son muy grandes o hay muchas barras para comparar, un gráfico vertical puede ser la mejor opción.</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g363315076f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363315076f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Un histograma es </a:t>
            </a:r>
            <a:r>
              <a:rPr lang="es"/>
              <a:t>esencialmente</a:t>
            </a:r>
            <a:r>
              <a:rPr lang="es"/>
              <a:t> distinto a un gráfico de barras. En primer lugar, sólo estamos mostrando la distribución una única variable.</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En la imágen se muestra un histograma creado por seaborn. La línea es una aproximación a la fdp generada automáticamente.</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g363315076f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363315076f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solidFill>
                  <a:schemeClr val="dk1"/>
                </a:solidFill>
                <a:latin typeface="Open Sans"/>
                <a:ea typeface="Open Sans"/>
                <a:cs typeface="Open Sans"/>
                <a:sym typeface="Open Sans"/>
              </a:rPr>
              <a:t>En el sitio </a:t>
            </a:r>
            <a:r>
              <a:rPr lang="es" sz="1400" u="sng">
                <a:solidFill>
                  <a:schemeClr val="hlink"/>
                </a:solidFill>
                <a:latin typeface="Open Sans"/>
                <a:ea typeface="Open Sans"/>
                <a:cs typeface="Open Sans"/>
                <a:sym typeface="Open Sans"/>
                <a:hlinkClick r:id="rId2"/>
              </a:rPr>
              <a:t>http://tinlizzie.org/histograms/</a:t>
            </a:r>
            <a:r>
              <a:rPr lang="es" sz="1400">
                <a:solidFill>
                  <a:schemeClr val="dk1"/>
                </a:solidFill>
                <a:latin typeface="Open Sans"/>
                <a:ea typeface="Open Sans"/>
                <a:cs typeface="Open Sans"/>
                <a:sym typeface="Open Sans"/>
              </a:rPr>
              <a:t> hay un tutorial interactivo sobre la construcción de histogramas, y sobre todo sobre los distintos parámetros involucrados.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375365989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375365989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Es efectivo para comparar una o varias categorías. Los polígonos de frecuencia son gráficos de línea</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Si lo comparamos con un gráfico de barras, tienen ventajas y desventajas. En primer lugar, sugiere una relación más fuerte entre los datos del eje horizontal, que deben ser secuenciales. Además de ello, pueden representar más valores ya que el peso visual de cada punto es mucho menor que una barra.</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Por otra parte, un gráfico de líneas con pocos puntos puede ser indicativo de una tendencia que no existe (o que no tenemos suficientes datos como para mostrarla).</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4" name="Shape 274"/>
        <p:cNvGrpSpPr/>
        <p:nvPr/>
      </p:nvGrpSpPr>
      <p:grpSpPr>
        <a:xfrm>
          <a:off x="0" y="0"/>
          <a:ext cx="0" cy="0"/>
          <a:chOff x="0" y="0"/>
          <a:chExt cx="0" cy="0"/>
        </a:xfrm>
      </p:grpSpPr>
      <p:sp>
        <p:nvSpPr>
          <p:cNvPr id="275" name="Google Shape;275;g375365989d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375365989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 este caso, estamos combinando un gráfico de línea con barras de error, que indican la variación de los datos para cada punto. La línea denota alguna métrica de promedio, como pueden ser la media o la moda muestral. Los rangos de variación pueden representar desviación estándar, amplitud de rango, etc. La variación también suele mostrarse como una sombra detrás de la línea.</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Otra ventaja de los gráficos de línea en el ámbito académico es que permiten interpolación y suavizado de los datos.</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Google Shape;283;g375365989d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375365989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Las líneas son elementos tan simples que pueden ser utilizadas de muchas formas. En este caso, la visualización es artística, pero si se utilizan inteligentemente los elementos visuales se transmite información de manera muy efectiva.</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g375365989d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375365989d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Es un punto medio entre un gráfico de barras y un gráfico de líneas. En este caso, el autor (muy expertamente) utiliza las barras para proveer una tercera dimensión a los datos y poder mostrar más agrupaciones sin sobrecargar la visualización.</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375365989d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375365989d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Las áreas apiladas muestran la proporción de un grupo con respecto al todo. A diferencia de los gráficos de barra, sí podemos comparar fácilmente la progresión de esta composición ya que existe una relación entre los valores en el eje x.</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Google Shape;306;g375365989d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375365989d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86fe867e4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86fe867e4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 este aspecto, las visualizaciones son herramientas que utilizamos para la comunicación de un mensaje. Nos ayudan a resaltar partes de un mensaje, presentarlo con otra perspectiva, captar la atención de la audiencia por más tiempo o exhibir los patrones de tal forma que sean más fáciles de recordar.</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Google Shape;314;g590710a7a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590710a7a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Google Shape;321;g377ddb966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377ddb966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Al presentar la información de forma más condensada, podemos usarlos para comparar distribuciones mucho más fácilmente.</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Google Shape;327;g375365989d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375365989d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Los gráficos de torta son muy controversiales, hay gente que dice que no deberían utilizarse nunca mientras otros los recomiendan. Entre las mayores desventajas está que es difícil comparar ángulos para estimar proporciones en el gráfico, especialmente cuando dichos ángulos son muy similares.</a:t>
            </a:r>
            <a:endParaRPr/>
          </a:p>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Google Shape;335;g35b3e93b24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35b3e93b24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rPr>
              <a:t>Personalmente creo que la mayor desventaja que tienen es que la gente los utiliza de manera incorrecta, pero que pueden ser útiles con las modificaciones adecuadas. Por ejemplo, se pueden agregar las cantidades correspondientes a cada porción. En general, se debe mantener la cantidad de categorías (en las que uno desea que el usuario se concentre) menor a 5, y deben tener proporciones significativamente distintas.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1" name="Shape 341"/>
        <p:cNvGrpSpPr/>
        <p:nvPr/>
      </p:nvGrpSpPr>
      <p:grpSpPr>
        <a:xfrm>
          <a:off x="0" y="0"/>
          <a:ext cx="0" cy="0"/>
          <a:chOff x="0" y="0"/>
          <a:chExt cx="0" cy="0"/>
        </a:xfrm>
      </p:grpSpPr>
      <p:sp>
        <p:nvSpPr>
          <p:cNvPr id="342" name="Google Shape;342;g55cfe5cf78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55cfe5cf7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6" name="Shape 346"/>
        <p:cNvGrpSpPr/>
        <p:nvPr/>
      </p:nvGrpSpPr>
      <p:grpSpPr>
        <a:xfrm>
          <a:off x="0" y="0"/>
          <a:ext cx="0" cy="0"/>
          <a:chOff x="0" y="0"/>
          <a:chExt cx="0" cy="0"/>
        </a:xfrm>
      </p:grpSpPr>
      <p:sp>
        <p:nvSpPr>
          <p:cNvPr id="347" name="Google Shape;347;g375365989d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375365989d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Existen dos variaciones de los gráficos de torta: gráficos de dona (donnut chart) y gráficos de torta irregulares, como vemos en la imagen. (A pesar de que hay 5 elementos en las etiquetas y solo 4 porciones de torta)</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Google Shape;355;g375365989d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375365989d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Por más que una variable no sea contínua, al </a:t>
            </a:r>
            <a:r>
              <a:rPr lang="es"/>
              <a:t>incluirla</a:t>
            </a:r>
            <a:r>
              <a:rPr lang="es"/>
              <a:t> en un scatter plot la estamos tratando como una variable continua.</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2" name="Shape 362"/>
        <p:cNvGrpSpPr/>
        <p:nvPr/>
      </p:nvGrpSpPr>
      <p:grpSpPr>
        <a:xfrm>
          <a:off x="0" y="0"/>
          <a:ext cx="0" cy="0"/>
          <a:chOff x="0" y="0"/>
          <a:chExt cx="0" cy="0"/>
        </a:xfrm>
      </p:grpSpPr>
      <p:sp>
        <p:nvSpPr>
          <p:cNvPr id="363" name="Google Shape;363;g55cfe5cf7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55cfe5cf7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8" name="Shape 368"/>
        <p:cNvGrpSpPr/>
        <p:nvPr/>
      </p:nvGrpSpPr>
      <p:grpSpPr>
        <a:xfrm>
          <a:off x="0" y="0"/>
          <a:ext cx="0" cy="0"/>
          <a:chOff x="0" y="0"/>
          <a:chExt cx="0" cy="0"/>
        </a:xfrm>
      </p:grpSpPr>
      <p:sp>
        <p:nvSpPr>
          <p:cNvPr id="369" name="Google Shape;369;g363315076f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363315076f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 esta clase vimos:</a:t>
            </a:r>
            <a:endParaRPr/>
          </a:p>
          <a:p>
            <a:pPr indent="-298450" lvl="0" marL="457200" rtl="0" algn="l">
              <a:spcBef>
                <a:spcPts val="0"/>
              </a:spcBef>
              <a:spcAft>
                <a:spcPts val="0"/>
              </a:spcAft>
              <a:buSzPts val="1100"/>
              <a:buChar char="●"/>
            </a:pPr>
            <a:r>
              <a:rPr lang="es"/>
              <a:t>Por qué visualización es importante para el data science</a:t>
            </a:r>
            <a:endParaRPr/>
          </a:p>
          <a:p>
            <a:pPr indent="-298450" lvl="0" marL="457200" rtl="0" algn="l">
              <a:spcBef>
                <a:spcPts val="0"/>
              </a:spcBef>
              <a:spcAft>
                <a:spcPts val="0"/>
              </a:spcAft>
              <a:buSzPts val="1100"/>
              <a:buChar char="●"/>
            </a:pPr>
            <a:r>
              <a:rPr lang="es"/>
              <a:t>Cómo las visualizaciones intervienen en el proceso de exploración de datos y de comunicación de información.</a:t>
            </a:r>
            <a:endParaRPr/>
          </a:p>
          <a:p>
            <a:pPr indent="-298450" lvl="0" marL="457200" rtl="0" algn="l">
              <a:spcBef>
                <a:spcPts val="0"/>
              </a:spcBef>
              <a:spcAft>
                <a:spcPts val="0"/>
              </a:spcAft>
              <a:buSzPts val="1100"/>
              <a:buChar char="●"/>
            </a:pPr>
            <a:r>
              <a:rPr lang="es"/>
              <a:t>Repasamos cuáles son los tipos de gráfico que se pueden utilizar y qué tipo de información pueden representar con cada uno. </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En las clases siguientes veremos </a:t>
            </a:r>
            <a:r>
              <a:rPr lang="es"/>
              <a:t>cómo</a:t>
            </a:r>
            <a:r>
              <a:rPr lang="es"/>
              <a:t>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35b3e93b24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5b3e93b24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¿Por qué las herramientas de visualización son importantes en el data science? ¿Por qué las imágenes son medios tan efectivos de comunicación?</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And this is also a good example of a visualization really flashy by that gives you only 6 facts!</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g35b3e93b24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35b3e93b24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 realidad, lo único que estamos diciendo son estos hechos. Pero, es lo único mensaje que estamos transmitiendo? Depende del mensaje que se quiera comunicar elegir la herramienta visual adecuada. Tengan en cuenta que el texto también es una herramienta visual, y muchas veces muy poderosa!</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35b3e93b24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35b3e93b24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La comprensión se dificulta no solamente con el volúmen de los datos, sino también con el tipo de datos que se presentan. Los bajos niveles de abstracción no nos permiten encontrar patrones fácilmente, y debemos recurrir a métodos de agregación, visualización, etc. para poder entender nuestros propios datos.</a:t>
            </a:r>
            <a:endParaRPr/>
          </a:p>
          <a:p>
            <a:pPr indent="0" lvl="0" marL="0" rtl="0" algn="l">
              <a:spcBef>
                <a:spcPts val="0"/>
              </a:spcBef>
              <a:spcAft>
                <a:spcPts val="0"/>
              </a:spcAft>
              <a:buNone/>
            </a:pPr>
            <a:r>
              <a:rPr lang="es"/>
              <a:t>Este proceso se conoce también como exploración de datos.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357208d2e1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357208d2e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Es muy </a:t>
            </a:r>
            <a:r>
              <a:rPr lang="es"/>
              <a:t>difícil</a:t>
            </a:r>
            <a:r>
              <a:rPr lang="es"/>
              <a:t>, tanto para alguien que sabe qué es esta tabla como para alguien que no, sacar alguna conclusión de ella. Este ejemplo en particular muestra parcialmente una de las 6 tablas de experimentos realizadas para publicar un paper. Tenemos que agregar esa información para poder hacerla legible, y sobre todo para poder entender el significado de estos resultados.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357208d2e1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357208d2e1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Una visualización realza los patrones en particular que queremos ver. </a:t>
            </a:r>
            <a:endParaRPr/>
          </a:p>
          <a:p>
            <a:pPr indent="0" lvl="0" marL="0" rtl="0" algn="l">
              <a:spcBef>
                <a:spcPts val="0"/>
              </a:spcBef>
              <a:spcAft>
                <a:spcPts val="0"/>
              </a:spcAft>
              <a:buNone/>
            </a:pPr>
            <a:r>
              <a:rPr lang="es"/>
              <a:t>Estos son dos ejemplos de gráficos que se extrajeron de los resultados. </a:t>
            </a:r>
            <a:r>
              <a:rPr lang="es"/>
              <a:t>En este caso, notar que la tabla muestra resultados para los cursos 1, 6, 16 y 21, aunque el conjunto de resultados graficado incluye 38 cursos, separados en 3 categorías según su tamaño. </a:t>
            </a:r>
            <a:r>
              <a:rPr lang="es"/>
              <a:t>En ese sentido, el gráfico contiene mucha más información que la tabla.</a:t>
            </a:r>
            <a:endParaRPr/>
          </a:p>
          <a:p>
            <a:pPr indent="0" lvl="0" marL="0" rtl="0" algn="l">
              <a:spcBef>
                <a:spcPts val="0"/>
              </a:spcBef>
              <a:spcAft>
                <a:spcPts val="0"/>
              </a:spcAft>
              <a:buNone/>
            </a:pPr>
            <a:r>
              <a:rPr lang="es">
                <a:solidFill>
                  <a:schemeClr val="dk1"/>
                </a:solidFill>
              </a:rPr>
              <a:t>El gráfico de la izquierda muestra relaciones entre las distintas métricas para un mismo modelo, mientras que el de la derecha compara los resultados de los mejores modelos utilizando una sola métrica. Un aspecto importante de estos ejemplos es que, para poder encontrar patrones claros, debemos dejar afuera mucha información y concentrarnos sólo en los aspectos importantes. Esto es claro cuando compramos la claridad del mensaje del gráfico pairplot (izquierda) con el gráfico boxplot (derecha). El segundo está pensado para ser incluído en una publicación, mientras que el primero fue utilizado solamente por los investigadores durante el diseño de experimentos.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357208d2e1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357208d2e1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 este caso, la información es prácticamente imposible de procesar por un humano sin la ayuda de herramientas externas.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diplodatos.famaf.unc.edu.ar/"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hyperlink" Target="https://medium.com/visualizing-the-field/why-people-leave-their-data-viz-jobs-be1a7ab5dddc"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hyperlink" Target="https://medium.com/visualizing-the-field/why-people-leave-their-data-viz-jobs-be1a7ab5dddc"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8.png"/><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12.png"/><Relationship Id="rId4" Type="http://schemas.openxmlformats.org/officeDocument/2006/relationships/hyperlink" Target="https://seaborn.pydata.org/tutorial/distributions.html"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hyperlink" Target="https://plot.ly/python/line-charts/" TargetMode="External"/><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hyperlink" Target="https://seaborn.pydata.org/generated/seaborn.pointplot.html" TargetMode="External"/><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hyperlink" Target="https://public.tableau.com/views/WarandFamine-MakeoverMonday/WarandFamine?:embed=y&amp;:display_count=yes&amp;:showVizHome=no" TargetMode="External"/><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hyperlink" Target="https://informationisbeautiful.net/visualizations/mountains-out-of-molehills-static-version/" TargetMode="External"/><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 Id="rId3" Type="http://schemas.openxmlformats.org/officeDocument/2006/relationships/image" Target="../media/image1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 Id="rId3" Type="http://schemas.openxmlformats.org/officeDocument/2006/relationships/hyperlink" Target="https://conceptosclaros.com/como-ser-mas-rapido-boxplot-estadistica-descriptiva-parte2/" TargetMode="External"/><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 Id="rId3" Type="http://schemas.openxmlformats.org/officeDocument/2006/relationships/hyperlink" Target="https://conceptosclaros.com/como-ser-mas-rapido-boxplot-estadistica-descriptiva-parte2/"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 Id="rId3" Type="http://schemas.openxmlformats.org/officeDocument/2006/relationships/image" Target="../media/image2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 Id="rId3" Type="http://schemas.openxmlformats.org/officeDocument/2006/relationships/hyperlink" Target="https://www.livingwithlandyn.com/?offset=1515751200976" TargetMode="External"/><Relationship Id="rId4" Type="http://schemas.openxmlformats.org/officeDocument/2006/relationships/image" Target="../media/image1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image" Target="../media/image2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5.xml"/><Relationship Id="rId3" Type="http://schemas.openxmlformats.org/officeDocument/2006/relationships/hyperlink" Target="https://infogram.com/blog/the-infamous-pie-chart-history-pros-cons-and-best-practices/" TargetMode="External"/><Relationship Id="rId4" Type="http://schemas.openxmlformats.org/officeDocument/2006/relationships/image" Target="../media/image2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6.xml"/><Relationship Id="rId3" Type="http://schemas.openxmlformats.org/officeDocument/2006/relationships/hyperlink" Target="https://geektyrant.com/news/scatter-plot-shows-exactly-when-robert-de-niro-stopped-making-good-films" TargetMode="External"/><Relationship Id="rId4" Type="http://schemas.openxmlformats.org/officeDocument/2006/relationships/image" Target="../media/image2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seaborn.pydata.org/tutorial/categorical.html" TargetMode="External"/><Relationship Id="rId4" Type="http://schemas.openxmlformats.org/officeDocument/2006/relationships/hyperlink" Target="https://seaborn.pydata.org/tutorial/relational.html#relational-tutorial" TargetMode="External"/><Relationship Id="rId5" Type="http://schemas.openxmlformats.org/officeDocument/2006/relationships/hyperlink" Target="https://seaborn.pydata.org/tutorial/regression.html"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18.png"/><Relationship Id="rId5"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3"/>
          <p:cNvSpPr txBox="1"/>
          <p:nvPr>
            <p:ph type="ctrTitle"/>
          </p:nvPr>
        </p:nvSpPr>
        <p:spPr>
          <a:xfrm>
            <a:off x="3044700" y="1444255"/>
            <a:ext cx="3054600" cy="153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rgbClr val="000000"/>
                </a:solidFill>
              </a:rPr>
              <a:t>Visualización</a:t>
            </a:r>
            <a:r>
              <a:rPr lang="es">
                <a:solidFill>
                  <a:srgbClr val="000000"/>
                </a:solidFill>
              </a:rPr>
              <a:t> en Ciencia de Datos</a:t>
            </a:r>
            <a:endParaRPr>
              <a:solidFill>
                <a:srgbClr val="000000"/>
              </a:solidFill>
            </a:endParaRPr>
          </a:p>
        </p:txBody>
      </p:sp>
      <p:sp>
        <p:nvSpPr>
          <p:cNvPr id="63" name="Google Shape;63;p13"/>
          <p:cNvSpPr txBox="1"/>
          <p:nvPr>
            <p:ph idx="1" type="subTitle"/>
          </p:nvPr>
        </p:nvSpPr>
        <p:spPr>
          <a:xfrm>
            <a:off x="3044700" y="3338405"/>
            <a:ext cx="3054600" cy="70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u="sng">
                <a:solidFill>
                  <a:schemeClr val="hlink"/>
                </a:solidFill>
                <a:hlinkClick r:id="rId3"/>
              </a:rPr>
              <a:t>Diplomatura CDAAyA 2020</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pic>
        <p:nvPicPr>
          <p:cNvPr id="112" name="Google Shape;112;p22"/>
          <p:cNvPicPr preferRelativeResize="0"/>
          <p:nvPr/>
        </p:nvPicPr>
        <p:blipFill>
          <a:blip r:embed="rId3">
            <a:alphaModFix/>
          </a:blip>
          <a:stretch>
            <a:fillRect/>
          </a:stretch>
        </p:blipFill>
        <p:spPr>
          <a:xfrm>
            <a:off x="152400" y="611725"/>
            <a:ext cx="8839200" cy="2486025"/>
          </a:xfrm>
          <a:prstGeom prst="rect">
            <a:avLst/>
          </a:prstGeom>
          <a:noFill/>
          <a:ln>
            <a:noFill/>
          </a:ln>
        </p:spPr>
      </p:pic>
      <p:sp>
        <p:nvSpPr>
          <p:cNvPr id="113" name="Google Shape;113;p22"/>
          <p:cNvSpPr txBox="1"/>
          <p:nvPr>
            <p:ph idx="1" type="body"/>
          </p:nvPr>
        </p:nvSpPr>
        <p:spPr>
          <a:xfrm>
            <a:off x="319500" y="4218925"/>
            <a:ext cx="7433100" cy="59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¿Podés identificar tu rol en esta línea? ¿A dónde querés llegar?</a:t>
            </a:r>
            <a:endParaRPr/>
          </a:p>
        </p:txBody>
      </p:sp>
      <p:sp>
        <p:nvSpPr>
          <p:cNvPr id="114" name="Google Shape;114;p22"/>
          <p:cNvSpPr txBox="1"/>
          <p:nvPr/>
        </p:nvSpPr>
        <p:spPr>
          <a:xfrm>
            <a:off x="5115300" y="3097750"/>
            <a:ext cx="3876300" cy="386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000">
                <a:latin typeface="Droid Sans Mono"/>
                <a:ea typeface="Droid Sans Mono"/>
                <a:cs typeface="Droid Sans Mono"/>
                <a:sym typeface="Droid Sans Mono"/>
              </a:rPr>
              <a:t>Credit: </a:t>
            </a:r>
            <a:r>
              <a:rPr lang="es" sz="1000" u="sng">
                <a:solidFill>
                  <a:schemeClr val="hlink"/>
                </a:solidFill>
                <a:latin typeface="Droid Sans Mono"/>
                <a:ea typeface="Droid Sans Mono"/>
                <a:cs typeface="Droid Sans Mono"/>
                <a:sym typeface="Droid Sans Mono"/>
                <a:hlinkClick r:id="rId4"/>
              </a:rPr>
              <a:t>Medium Article</a:t>
            </a:r>
            <a:endParaRPr sz="1000">
              <a:latin typeface="Droid Sans Mono"/>
              <a:ea typeface="Droid Sans Mono"/>
              <a:cs typeface="Droid Sans Mono"/>
              <a:sym typeface="Droid Sans Mon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pic>
        <p:nvPicPr>
          <p:cNvPr id="119" name="Google Shape;119;p23"/>
          <p:cNvPicPr preferRelativeResize="0"/>
          <p:nvPr/>
        </p:nvPicPr>
        <p:blipFill>
          <a:blip r:embed="rId3">
            <a:alphaModFix/>
          </a:blip>
          <a:stretch>
            <a:fillRect/>
          </a:stretch>
        </p:blipFill>
        <p:spPr>
          <a:xfrm>
            <a:off x="152400" y="611725"/>
            <a:ext cx="8839200" cy="2486025"/>
          </a:xfrm>
          <a:prstGeom prst="rect">
            <a:avLst/>
          </a:prstGeom>
          <a:noFill/>
          <a:ln>
            <a:noFill/>
          </a:ln>
        </p:spPr>
      </p:pic>
      <p:sp>
        <p:nvSpPr>
          <p:cNvPr id="120" name="Google Shape;120;p23"/>
          <p:cNvSpPr txBox="1"/>
          <p:nvPr>
            <p:ph idx="1" type="body"/>
          </p:nvPr>
        </p:nvSpPr>
        <p:spPr>
          <a:xfrm>
            <a:off x="319500" y="4218925"/>
            <a:ext cx="6585900" cy="59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¿Podés identificar tu rol en esta línea? ¿A dónde querés llegar?</a:t>
            </a:r>
            <a:endParaRPr/>
          </a:p>
        </p:txBody>
      </p:sp>
      <p:sp>
        <p:nvSpPr>
          <p:cNvPr id="121" name="Google Shape;121;p23"/>
          <p:cNvSpPr txBox="1"/>
          <p:nvPr/>
        </p:nvSpPr>
        <p:spPr>
          <a:xfrm>
            <a:off x="5115300" y="3097750"/>
            <a:ext cx="3876300" cy="386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000">
                <a:latin typeface="Droid Sans Mono"/>
                <a:ea typeface="Droid Sans Mono"/>
                <a:cs typeface="Droid Sans Mono"/>
                <a:sym typeface="Droid Sans Mono"/>
              </a:rPr>
              <a:t>Credit: </a:t>
            </a:r>
            <a:r>
              <a:rPr lang="es" sz="1000" u="sng">
                <a:solidFill>
                  <a:schemeClr val="hlink"/>
                </a:solidFill>
                <a:latin typeface="Droid Sans Mono"/>
                <a:ea typeface="Droid Sans Mono"/>
                <a:cs typeface="Droid Sans Mono"/>
                <a:sym typeface="Droid Sans Mono"/>
                <a:hlinkClick r:id="rId4"/>
              </a:rPr>
              <a:t>Medium Article</a:t>
            </a:r>
            <a:endParaRPr sz="1000">
              <a:latin typeface="Droid Sans Mono"/>
              <a:ea typeface="Droid Sans Mono"/>
              <a:cs typeface="Droid Sans Mono"/>
              <a:sym typeface="Droid Sans Mono"/>
            </a:endParaRPr>
          </a:p>
        </p:txBody>
      </p:sp>
      <p:sp>
        <p:nvSpPr>
          <p:cNvPr id="122" name="Google Shape;122;p23"/>
          <p:cNvSpPr/>
          <p:nvPr/>
        </p:nvSpPr>
        <p:spPr>
          <a:xfrm>
            <a:off x="1937100" y="1770000"/>
            <a:ext cx="1769700" cy="169500"/>
          </a:xfrm>
          <a:prstGeom prst="stripedRightArrow">
            <a:avLst>
              <a:gd fmla="val 55563" name="adj1"/>
              <a:gd fmla="val 75943"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24"/>
          <p:cNvSpPr txBox="1"/>
          <p:nvPr/>
        </p:nvSpPr>
        <p:spPr>
          <a:xfrm>
            <a:off x="311700" y="316800"/>
            <a:ext cx="2808000" cy="755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s" sz="4200">
                <a:solidFill>
                  <a:srgbClr val="000000"/>
                </a:solidFill>
                <a:latin typeface="Economica"/>
                <a:ea typeface="Economica"/>
                <a:cs typeface="Economica"/>
                <a:sym typeface="Economica"/>
              </a:rPr>
              <a:t>La realidad</a:t>
            </a:r>
            <a:endParaRPr sz="4200">
              <a:solidFill>
                <a:srgbClr val="000000"/>
              </a:solidFill>
              <a:latin typeface="Economica"/>
              <a:ea typeface="Economica"/>
              <a:cs typeface="Economica"/>
              <a:sym typeface="Economica"/>
            </a:endParaRPr>
          </a:p>
        </p:txBody>
      </p:sp>
      <p:sp>
        <p:nvSpPr>
          <p:cNvPr id="128" name="Google Shape;128;p24"/>
          <p:cNvSpPr txBox="1"/>
          <p:nvPr/>
        </p:nvSpPr>
        <p:spPr>
          <a:xfrm>
            <a:off x="311700" y="1224000"/>
            <a:ext cx="2808000" cy="3439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200">
                <a:solidFill>
                  <a:srgbClr val="000000"/>
                </a:solidFill>
                <a:latin typeface="Open Sans"/>
                <a:ea typeface="Open Sans"/>
                <a:cs typeface="Open Sans"/>
                <a:sym typeface="Open Sans"/>
              </a:rPr>
              <a:t>¡Data science es un ciclo!</a:t>
            </a:r>
            <a:endParaRPr sz="1200">
              <a:solidFill>
                <a:srgbClr val="000000"/>
              </a:solidFill>
              <a:latin typeface="Open Sans"/>
              <a:ea typeface="Open Sans"/>
              <a:cs typeface="Open Sans"/>
              <a:sym typeface="Open Sans"/>
            </a:endParaRPr>
          </a:p>
          <a:p>
            <a:pPr indent="0" lvl="0" marL="0" rtl="0" algn="l">
              <a:lnSpc>
                <a:spcPct val="115000"/>
              </a:lnSpc>
              <a:spcBef>
                <a:spcPts val="1600"/>
              </a:spcBef>
              <a:spcAft>
                <a:spcPts val="0"/>
              </a:spcAft>
              <a:buNone/>
            </a:pPr>
            <a:r>
              <a:rPr lang="es" sz="1200">
                <a:solidFill>
                  <a:srgbClr val="000000"/>
                </a:solidFill>
                <a:latin typeface="Open Sans"/>
                <a:ea typeface="Open Sans"/>
                <a:cs typeface="Open Sans"/>
                <a:sym typeface="Open Sans"/>
              </a:rPr>
              <a:t>Durante esta materia, veremos conceptos involucrados en:</a:t>
            </a:r>
            <a:endParaRPr sz="1200">
              <a:solidFill>
                <a:srgbClr val="000000"/>
              </a:solidFill>
              <a:latin typeface="Open Sans"/>
              <a:ea typeface="Open Sans"/>
              <a:cs typeface="Open Sans"/>
              <a:sym typeface="Open Sans"/>
            </a:endParaRPr>
          </a:p>
          <a:p>
            <a:pPr indent="-304800" lvl="0" marL="457200" rtl="0" algn="l">
              <a:lnSpc>
                <a:spcPct val="115000"/>
              </a:lnSpc>
              <a:spcBef>
                <a:spcPts val="1600"/>
              </a:spcBef>
              <a:spcAft>
                <a:spcPts val="0"/>
              </a:spcAft>
              <a:buClr>
                <a:srgbClr val="000000"/>
              </a:buClr>
              <a:buSzPts val="1200"/>
              <a:buFont typeface="Open Sans"/>
              <a:buAutoNum type="arabicPeriod"/>
            </a:pPr>
            <a:r>
              <a:rPr lang="es" sz="1200">
                <a:solidFill>
                  <a:srgbClr val="000000"/>
                </a:solidFill>
                <a:latin typeface="Open Sans"/>
                <a:ea typeface="Open Sans"/>
                <a:cs typeface="Open Sans"/>
                <a:sym typeface="Open Sans"/>
              </a:rPr>
              <a:t>Herramientas estadísticas y visualizaciones para la etapa 02.</a:t>
            </a:r>
            <a:endParaRPr sz="1200">
              <a:solidFill>
                <a:srgbClr val="000000"/>
              </a:solidFill>
              <a:latin typeface="Open Sans"/>
              <a:ea typeface="Open Sans"/>
              <a:cs typeface="Open Sans"/>
              <a:sym typeface="Open Sans"/>
            </a:endParaRPr>
          </a:p>
          <a:p>
            <a:pPr indent="-304800" lvl="0" marL="457200" rtl="0" algn="l">
              <a:lnSpc>
                <a:spcPct val="115000"/>
              </a:lnSpc>
              <a:spcBef>
                <a:spcPts val="0"/>
              </a:spcBef>
              <a:spcAft>
                <a:spcPts val="0"/>
              </a:spcAft>
              <a:buClr>
                <a:srgbClr val="000000"/>
              </a:buClr>
              <a:buSzPts val="1200"/>
              <a:buFont typeface="Open Sans"/>
              <a:buAutoNum type="arabicPeriod"/>
            </a:pPr>
            <a:r>
              <a:rPr lang="es" sz="1200">
                <a:solidFill>
                  <a:srgbClr val="000000"/>
                </a:solidFill>
                <a:latin typeface="Open Sans"/>
                <a:ea typeface="Open Sans"/>
                <a:cs typeface="Open Sans"/>
                <a:sym typeface="Open Sans"/>
              </a:rPr>
              <a:t>Herramientas estadísticas necesarias para interpretar los resultados de la etapa 04.</a:t>
            </a:r>
            <a:endParaRPr sz="1200">
              <a:solidFill>
                <a:srgbClr val="000000"/>
              </a:solidFill>
              <a:latin typeface="Open Sans"/>
              <a:ea typeface="Open Sans"/>
              <a:cs typeface="Open Sans"/>
              <a:sym typeface="Open Sans"/>
            </a:endParaRPr>
          </a:p>
          <a:p>
            <a:pPr indent="-304800" lvl="0" marL="457200" rtl="0" algn="l">
              <a:lnSpc>
                <a:spcPct val="115000"/>
              </a:lnSpc>
              <a:spcBef>
                <a:spcPts val="0"/>
              </a:spcBef>
              <a:spcAft>
                <a:spcPts val="0"/>
              </a:spcAft>
              <a:buClr>
                <a:srgbClr val="000000"/>
              </a:buClr>
              <a:buSzPts val="1200"/>
              <a:buFont typeface="Open Sans"/>
              <a:buAutoNum type="arabicPeriod"/>
            </a:pPr>
            <a:r>
              <a:rPr lang="es" sz="1200">
                <a:solidFill>
                  <a:srgbClr val="000000"/>
                </a:solidFill>
                <a:latin typeface="Open Sans"/>
                <a:ea typeface="Open Sans"/>
                <a:cs typeface="Open Sans"/>
                <a:sym typeface="Open Sans"/>
              </a:rPr>
              <a:t>Visualización y comunicación efectiva para la etapa 05.</a:t>
            </a:r>
            <a:endParaRPr sz="1200">
              <a:solidFill>
                <a:srgbClr val="000000"/>
              </a:solidFill>
              <a:latin typeface="Open Sans"/>
              <a:ea typeface="Open Sans"/>
              <a:cs typeface="Open Sans"/>
              <a:sym typeface="Open Sans"/>
            </a:endParaRPr>
          </a:p>
        </p:txBody>
      </p:sp>
      <p:grpSp>
        <p:nvGrpSpPr>
          <p:cNvPr id="129" name="Google Shape;129;p24"/>
          <p:cNvGrpSpPr/>
          <p:nvPr/>
        </p:nvGrpSpPr>
        <p:grpSpPr>
          <a:xfrm>
            <a:off x="2968151" y="-87"/>
            <a:ext cx="6415051" cy="5143664"/>
            <a:chOff x="1314151" y="0"/>
            <a:chExt cx="6415051" cy="5143664"/>
          </a:xfrm>
        </p:grpSpPr>
        <p:sp>
          <p:nvSpPr>
            <p:cNvPr id="130" name="Google Shape;130;p24"/>
            <p:cNvSpPr/>
            <p:nvPr/>
          </p:nvSpPr>
          <p:spPr>
            <a:xfrm>
              <a:off x="2986824" y="725405"/>
              <a:ext cx="3078900" cy="3194400"/>
            </a:xfrm>
            <a:prstGeom prst="donut">
              <a:avLst>
                <a:gd fmla="val 16067" name="adj"/>
              </a:avLst>
            </a:prstGeom>
            <a:solidFill>
              <a:srgbClr val="000000">
                <a:alpha val="10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 name="Google Shape;131;p24"/>
            <p:cNvGrpSpPr/>
            <p:nvPr/>
          </p:nvGrpSpPr>
          <p:grpSpPr>
            <a:xfrm>
              <a:off x="5310190" y="178121"/>
              <a:ext cx="2252510" cy="1008092"/>
              <a:chOff x="5214006" y="730510"/>
              <a:chExt cx="1858200" cy="801600"/>
            </a:xfrm>
          </p:grpSpPr>
          <p:cxnSp>
            <p:nvCxnSpPr>
              <p:cNvPr id="132" name="Google Shape;132;p24"/>
              <p:cNvCxnSpPr>
                <a:stCxn id="133" idx="1"/>
              </p:cNvCxnSpPr>
              <p:nvPr/>
            </p:nvCxnSpPr>
            <p:spPr>
              <a:xfrm flipH="1">
                <a:off x="5214006" y="1065310"/>
                <a:ext cx="363000" cy="466800"/>
              </a:xfrm>
              <a:prstGeom prst="straightConnector1">
                <a:avLst/>
              </a:prstGeom>
              <a:noFill/>
              <a:ln cap="flat" cmpd="sng" w="19050">
                <a:solidFill>
                  <a:srgbClr val="155B54"/>
                </a:solidFill>
                <a:prstDash val="solid"/>
                <a:round/>
                <a:headEnd len="med" w="med" type="oval"/>
                <a:tailEnd len="sm" w="sm" type="none"/>
              </a:ln>
            </p:spPr>
          </p:cxnSp>
          <p:sp>
            <p:nvSpPr>
              <p:cNvPr id="133" name="Google Shape;133;p24"/>
              <p:cNvSpPr txBox="1"/>
              <p:nvPr/>
            </p:nvSpPr>
            <p:spPr>
              <a:xfrm>
                <a:off x="5577006" y="730510"/>
                <a:ext cx="1495200" cy="66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s" sz="2400">
                    <a:latin typeface="Economica"/>
                    <a:ea typeface="Economica"/>
                    <a:cs typeface="Economica"/>
                    <a:sym typeface="Economica"/>
                  </a:rPr>
                  <a:t>01</a:t>
                </a:r>
                <a:endParaRPr b="1" sz="2400">
                  <a:latin typeface="Economica"/>
                  <a:ea typeface="Economica"/>
                  <a:cs typeface="Economica"/>
                  <a:sym typeface="Economica"/>
                </a:endParaRPr>
              </a:p>
              <a:p>
                <a:pPr indent="0" lvl="0" marL="0" rtl="0" algn="l">
                  <a:lnSpc>
                    <a:spcPct val="115000"/>
                  </a:lnSpc>
                  <a:spcBef>
                    <a:spcPts val="0"/>
                  </a:spcBef>
                  <a:spcAft>
                    <a:spcPts val="0"/>
                  </a:spcAft>
                  <a:buNone/>
                </a:pPr>
                <a:r>
                  <a:rPr lang="es">
                    <a:latin typeface="Economica"/>
                    <a:ea typeface="Economica"/>
                    <a:cs typeface="Economica"/>
                    <a:sym typeface="Economica"/>
                  </a:rPr>
                  <a:t>DEFINICIÓN DEL PROBLEMA DE NEGOCIOS</a:t>
                </a:r>
                <a:endParaRPr b="1">
                  <a:latin typeface="Economica"/>
                  <a:ea typeface="Economica"/>
                  <a:cs typeface="Economica"/>
                  <a:sym typeface="Economica"/>
                </a:endParaRPr>
              </a:p>
            </p:txBody>
          </p:sp>
        </p:grpSp>
        <p:grpSp>
          <p:nvGrpSpPr>
            <p:cNvPr id="134" name="Google Shape;134;p24"/>
            <p:cNvGrpSpPr/>
            <p:nvPr/>
          </p:nvGrpSpPr>
          <p:grpSpPr>
            <a:xfrm>
              <a:off x="1385721" y="330521"/>
              <a:ext cx="2265238" cy="855671"/>
              <a:chOff x="2039391" y="851693"/>
              <a:chExt cx="1868700" cy="680400"/>
            </a:xfrm>
          </p:grpSpPr>
          <p:cxnSp>
            <p:nvCxnSpPr>
              <p:cNvPr id="135" name="Google Shape;135;p24"/>
              <p:cNvCxnSpPr>
                <a:stCxn id="136" idx="3"/>
              </p:cNvCxnSpPr>
              <p:nvPr/>
            </p:nvCxnSpPr>
            <p:spPr>
              <a:xfrm>
                <a:off x="3534591" y="1186493"/>
                <a:ext cx="373500" cy="345600"/>
              </a:xfrm>
              <a:prstGeom prst="straightConnector1">
                <a:avLst/>
              </a:prstGeom>
              <a:noFill/>
              <a:ln cap="flat" cmpd="sng" w="19050">
                <a:solidFill>
                  <a:srgbClr val="83E3D9"/>
                </a:solidFill>
                <a:prstDash val="solid"/>
                <a:round/>
                <a:headEnd len="med" w="med" type="oval"/>
                <a:tailEnd len="sm" w="sm" type="none"/>
              </a:ln>
            </p:spPr>
          </p:cxnSp>
          <p:sp>
            <p:nvSpPr>
              <p:cNvPr id="136" name="Google Shape;136;p24"/>
              <p:cNvSpPr txBox="1"/>
              <p:nvPr/>
            </p:nvSpPr>
            <p:spPr>
              <a:xfrm>
                <a:off x="2039391" y="851693"/>
                <a:ext cx="1495200" cy="6696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b="1" lang="es" sz="2400">
                    <a:solidFill>
                      <a:srgbClr val="000000"/>
                    </a:solidFill>
                    <a:latin typeface="Economica"/>
                    <a:ea typeface="Economica"/>
                    <a:cs typeface="Economica"/>
                    <a:sym typeface="Economica"/>
                  </a:rPr>
                  <a:t>05</a:t>
                </a:r>
                <a:endParaRPr b="1" sz="2400">
                  <a:solidFill>
                    <a:srgbClr val="000000"/>
                  </a:solidFill>
                  <a:latin typeface="Economica"/>
                  <a:ea typeface="Economica"/>
                  <a:cs typeface="Economica"/>
                  <a:sym typeface="Economica"/>
                </a:endParaRPr>
              </a:p>
              <a:p>
                <a:pPr indent="0" lvl="0" marL="0" rtl="0" algn="r">
                  <a:lnSpc>
                    <a:spcPct val="115000"/>
                  </a:lnSpc>
                  <a:spcBef>
                    <a:spcPts val="0"/>
                  </a:spcBef>
                  <a:spcAft>
                    <a:spcPts val="0"/>
                  </a:spcAft>
                  <a:buNone/>
                </a:pPr>
                <a:r>
                  <a:rPr lang="es">
                    <a:solidFill>
                      <a:srgbClr val="000000"/>
                    </a:solidFill>
                    <a:latin typeface="Economica"/>
                    <a:ea typeface="Economica"/>
                    <a:cs typeface="Economica"/>
                    <a:sym typeface="Economica"/>
                  </a:rPr>
                  <a:t>COMUNICACIÓN DE RESULTADOS</a:t>
                </a:r>
                <a:endParaRPr sz="800">
                  <a:latin typeface="Roboto"/>
                  <a:ea typeface="Roboto"/>
                  <a:cs typeface="Roboto"/>
                  <a:sym typeface="Roboto"/>
                </a:endParaRPr>
              </a:p>
            </p:txBody>
          </p:sp>
        </p:grpSp>
        <p:grpSp>
          <p:nvGrpSpPr>
            <p:cNvPr id="137" name="Google Shape;137;p24"/>
            <p:cNvGrpSpPr/>
            <p:nvPr/>
          </p:nvGrpSpPr>
          <p:grpSpPr>
            <a:xfrm>
              <a:off x="5808972" y="2511787"/>
              <a:ext cx="1920231" cy="842089"/>
              <a:chOff x="5625475" y="2586161"/>
              <a:chExt cx="1584087" cy="669600"/>
            </a:xfrm>
          </p:grpSpPr>
          <p:cxnSp>
            <p:nvCxnSpPr>
              <p:cNvPr id="138" name="Google Shape;138;p24"/>
              <p:cNvCxnSpPr/>
              <p:nvPr/>
            </p:nvCxnSpPr>
            <p:spPr>
              <a:xfrm rot="10800000">
                <a:off x="5625475" y="2771675"/>
                <a:ext cx="442200" cy="153300"/>
              </a:xfrm>
              <a:prstGeom prst="straightConnector1">
                <a:avLst/>
              </a:prstGeom>
              <a:noFill/>
              <a:ln cap="flat" cmpd="sng" w="19050">
                <a:solidFill>
                  <a:srgbClr val="249C90"/>
                </a:solidFill>
                <a:prstDash val="solid"/>
                <a:round/>
                <a:headEnd len="med" w="med" type="oval"/>
                <a:tailEnd len="sm" w="sm" type="none"/>
              </a:ln>
            </p:spPr>
          </p:cxnSp>
          <p:sp>
            <p:nvSpPr>
              <p:cNvPr id="139" name="Google Shape;139;p24"/>
              <p:cNvSpPr txBox="1"/>
              <p:nvPr/>
            </p:nvSpPr>
            <p:spPr>
              <a:xfrm>
                <a:off x="6077362" y="2586161"/>
                <a:ext cx="1132200" cy="66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s" sz="2400">
                    <a:latin typeface="Economica"/>
                    <a:ea typeface="Economica"/>
                    <a:cs typeface="Economica"/>
                    <a:sym typeface="Economica"/>
                  </a:rPr>
                  <a:t>02</a:t>
                </a:r>
                <a:endParaRPr b="1" sz="2400">
                  <a:latin typeface="Economica"/>
                  <a:ea typeface="Economica"/>
                  <a:cs typeface="Economica"/>
                  <a:sym typeface="Economica"/>
                </a:endParaRPr>
              </a:p>
              <a:p>
                <a:pPr indent="0" lvl="0" marL="0" rtl="0" algn="l">
                  <a:lnSpc>
                    <a:spcPct val="115000"/>
                  </a:lnSpc>
                  <a:spcBef>
                    <a:spcPts val="0"/>
                  </a:spcBef>
                  <a:spcAft>
                    <a:spcPts val="0"/>
                  </a:spcAft>
                  <a:buNone/>
                </a:pPr>
                <a:r>
                  <a:rPr lang="es">
                    <a:latin typeface="Economica"/>
                    <a:ea typeface="Economica"/>
                    <a:cs typeface="Economica"/>
                    <a:sym typeface="Economica"/>
                  </a:rPr>
                  <a:t>ANÁLISIS Y EXPLORACIÓN DE DATOS</a:t>
                </a:r>
                <a:endParaRPr b="1">
                  <a:latin typeface="Economica"/>
                  <a:ea typeface="Economica"/>
                  <a:cs typeface="Economica"/>
                  <a:sym typeface="Economica"/>
                </a:endParaRPr>
              </a:p>
            </p:txBody>
          </p:sp>
        </p:grpSp>
        <p:grpSp>
          <p:nvGrpSpPr>
            <p:cNvPr id="140" name="Google Shape;140;p24"/>
            <p:cNvGrpSpPr/>
            <p:nvPr/>
          </p:nvGrpSpPr>
          <p:grpSpPr>
            <a:xfrm>
              <a:off x="1314151" y="2493563"/>
              <a:ext cx="1930048" cy="842089"/>
              <a:chOff x="1917489" y="2571669"/>
              <a:chExt cx="1592186" cy="669600"/>
            </a:xfrm>
          </p:grpSpPr>
          <p:cxnSp>
            <p:nvCxnSpPr>
              <p:cNvPr id="141" name="Google Shape;141;p24"/>
              <p:cNvCxnSpPr/>
              <p:nvPr/>
            </p:nvCxnSpPr>
            <p:spPr>
              <a:xfrm flipH="1" rot="10800000">
                <a:off x="3059375" y="2771675"/>
                <a:ext cx="450300" cy="145200"/>
              </a:xfrm>
              <a:prstGeom prst="straightConnector1">
                <a:avLst/>
              </a:prstGeom>
              <a:noFill/>
              <a:ln cap="flat" cmpd="sng" w="19050">
                <a:solidFill>
                  <a:srgbClr val="249C90"/>
                </a:solidFill>
                <a:prstDash val="solid"/>
                <a:round/>
                <a:headEnd len="med" w="med" type="oval"/>
                <a:tailEnd len="sm" w="sm" type="none"/>
              </a:ln>
            </p:spPr>
          </p:cxnSp>
          <p:sp>
            <p:nvSpPr>
              <p:cNvPr id="142" name="Google Shape;142;p24"/>
              <p:cNvSpPr txBox="1"/>
              <p:nvPr/>
            </p:nvSpPr>
            <p:spPr>
              <a:xfrm>
                <a:off x="1917489" y="2571669"/>
                <a:ext cx="1132200" cy="6696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b="1" lang="es" sz="2400">
                    <a:solidFill>
                      <a:srgbClr val="000000"/>
                    </a:solidFill>
                    <a:latin typeface="Economica"/>
                    <a:ea typeface="Economica"/>
                    <a:cs typeface="Economica"/>
                    <a:sym typeface="Economica"/>
                  </a:rPr>
                  <a:t>04</a:t>
                </a:r>
                <a:endParaRPr b="1" sz="2400">
                  <a:solidFill>
                    <a:srgbClr val="000000"/>
                  </a:solidFill>
                  <a:latin typeface="Economica"/>
                  <a:ea typeface="Economica"/>
                  <a:cs typeface="Economica"/>
                  <a:sym typeface="Economica"/>
                </a:endParaRPr>
              </a:p>
              <a:p>
                <a:pPr indent="0" lvl="0" marL="0" rtl="0" algn="r">
                  <a:lnSpc>
                    <a:spcPct val="115000"/>
                  </a:lnSpc>
                  <a:spcBef>
                    <a:spcPts val="0"/>
                  </a:spcBef>
                  <a:spcAft>
                    <a:spcPts val="0"/>
                  </a:spcAft>
                  <a:buNone/>
                </a:pPr>
                <a:r>
                  <a:rPr lang="es">
                    <a:solidFill>
                      <a:srgbClr val="000000"/>
                    </a:solidFill>
                    <a:latin typeface="Economica"/>
                    <a:ea typeface="Economica"/>
                    <a:cs typeface="Economica"/>
                    <a:sym typeface="Economica"/>
                  </a:rPr>
                  <a:t>MODELADO PREDICTIVO</a:t>
                </a:r>
                <a:endParaRPr sz="1200">
                  <a:latin typeface="Roboto"/>
                  <a:ea typeface="Roboto"/>
                  <a:cs typeface="Roboto"/>
                  <a:sym typeface="Roboto"/>
                </a:endParaRPr>
              </a:p>
            </p:txBody>
          </p:sp>
        </p:grpSp>
        <p:grpSp>
          <p:nvGrpSpPr>
            <p:cNvPr id="143" name="Google Shape;143;p24"/>
            <p:cNvGrpSpPr/>
            <p:nvPr/>
          </p:nvGrpSpPr>
          <p:grpSpPr>
            <a:xfrm>
              <a:off x="3424226" y="3712594"/>
              <a:ext cx="2176141" cy="1431070"/>
              <a:chOff x="3658187" y="3541000"/>
              <a:chExt cx="1795200" cy="1137938"/>
            </a:xfrm>
          </p:grpSpPr>
          <p:cxnSp>
            <p:nvCxnSpPr>
              <p:cNvPr id="144" name="Google Shape;144;p24"/>
              <p:cNvCxnSpPr/>
              <p:nvPr/>
            </p:nvCxnSpPr>
            <p:spPr>
              <a:xfrm rot="10800000">
                <a:off x="4563402" y="3541000"/>
                <a:ext cx="0" cy="489600"/>
              </a:xfrm>
              <a:prstGeom prst="straightConnector1">
                <a:avLst/>
              </a:prstGeom>
              <a:noFill/>
              <a:ln cap="flat" cmpd="sng" w="19050">
                <a:solidFill>
                  <a:srgbClr val="155B54"/>
                </a:solidFill>
                <a:prstDash val="solid"/>
                <a:round/>
                <a:headEnd len="med" w="med" type="oval"/>
                <a:tailEnd len="sm" w="sm" type="none"/>
              </a:ln>
            </p:spPr>
          </p:cxnSp>
          <p:sp>
            <p:nvSpPr>
              <p:cNvPr id="145" name="Google Shape;145;p24"/>
              <p:cNvSpPr txBox="1"/>
              <p:nvPr/>
            </p:nvSpPr>
            <p:spPr>
              <a:xfrm>
                <a:off x="3658187" y="4009338"/>
                <a:ext cx="1795200" cy="669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2400">
                    <a:solidFill>
                      <a:srgbClr val="000000"/>
                    </a:solidFill>
                    <a:latin typeface="Economica"/>
                    <a:ea typeface="Economica"/>
                    <a:cs typeface="Economica"/>
                    <a:sym typeface="Economica"/>
                  </a:rPr>
                  <a:t>03</a:t>
                </a:r>
                <a:endParaRPr b="1" sz="2400">
                  <a:solidFill>
                    <a:srgbClr val="000000"/>
                  </a:solidFill>
                  <a:latin typeface="Economica"/>
                  <a:ea typeface="Economica"/>
                  <a:cs typeface="Economica"/>
                  <a:sym typeface="Economica"/>
                </a:endParaRPr>
              </a:p>
              <a:p>
                <a:pPr indent="0" lvl="0" marL="0" rtl="0" algn="ctr">
                  <a:lnSpc>
                    <a:spcPct val="115000"/>
                  </a:lnSpc>
                  <a:spcBef>
                    <a:spcPts val="0"/>
                  </a:spcBef>
                  <a:spcAft>
                    <a:spcPts val="0"/>
                  </a:spcAft>
                  <a:buNone/>
                </a:pPr>
                <a:r>
                  <a:rPr lang="es">
                    <a:solidFill>
                      <a:srgbClr val="000000"/>
                    </a:solidFill>
                    <a:latin typeface="Economica"/>
                    <a:ea typeface="Economica"/>
                    <a:cs typeface="Economica"/>
                    <a:sym typeface="Economica"/>
                  </a:rPr>
                  <a:t>INGENIERÍA DE CARACTERÍSTICAS</a:t>
                </a:r>
                <a:endParaRPr sz="800">
                  <a:latin typeface="Roboto"/>
                  <a:ea typeface="Roboto"/>
                  <a:cs typeface="Roboto"/>
                  <a:sym typeface="Roboto"/>
                </a:endParaRPr>
              </a:p>
            </p:txBody>
          </p:sp>
        </p:grpSp>
        <p:sp>
          <p:nvSpPr>
            <p:cNvPr id="146" name="Google Shape;146;p24"/>
            <p:cNvSpPr/>
            <p:nvPr/>
          </p:nvSpPr>
          <p:spPr>
            <a:xfrm rot="1855247">
              <a:off x="2877288" y="640745"/>
              <a:ext cx="3292774" cy="3353618"/>
            </a:xfrm>
            <a:prstGeom prst="blockArc">
              <a:avLst>
                <a:gd fmla="val 14414370" name="adj1"/>
                <a:gd fmla="val 18998613" name="adj2"/>
                <a:gd fmla="val 8907" name="adj3"/>
              </a:avLst>
            </a:prstGeom>
            <a:solidFill>
              <a:srgbClr val="155B54"/>
            </a:solidFill>
            <a:ln>
              <a:noFill/>
            </a:ln>
            <a:effectLst>
              <a:outerShdw blurRad="71438" rotWithShape="0" algn="bl" dir="5400000" dist="9525">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4"/>
            <p:cNvSpPr/>
            <p:nvPr/>
          </p:nvSpPr>
          <p:spPr>
            <a:xfrm flipH="1" rot="-8945667">
              <a:off x="2884398" y="638713"/>
              <a:ext cx="3291900" cy="3352918"/>
            </a:xfrm>
            <a:prstGeom prst="blockArc">
              <a:avLst>
                <a:gd fmla="val 20178804" name="adj1"/>
                <a:gd fmla="val 2623923" name="adj2"/>
                <a:gd fmla="val 8858" name="adj3"/>
              </a:avLst>
            </a:prstGeom>
            <a:solidFill>
              <a:srgbClr val="249C90"/>
            </a:solidFill>
            <a:ln>
              <a:noFill/>
            </a:ln>
            <a:effectLst>
              <a:outerShdw blurRad="71438" rotWithShape="0" algn="bl" dir="5400000" dist="9525">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4"/>
            <p:cNvSpPr txBox="1"/>
            <p:nvPr/>
          </p:nvSpPr>
          <p:spPr>
            <a:xfrm>
              <a:off x="3651424" y="1845523"/>
              <a:ext cx="1749900" cy="1011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sz="1800">
                  <a:solidFill>
                    <a:srgbClr val="020202"/>
                  </a:solidFill>
                  <a:latin typeface="Economica"/>
                  <a:ea typeface="Economica"/>
                  <a:cs typeface="Economica"/>
                  <a:sym typeface="Economica"/>
                </a:rPr>
                <a:t>Ciclo de un proyecto de Data Science</a:t>
              </a:r>
              <a:endParaRPr b="1" sz="1800">
                <a:solidFill>
                  <a:srgbClr val="020202"/>
                </a:solidFill>
                <a:latin typeface="Economica"/>
                <a:ea typeface="Economica"/>
                <a:cs typeface="Economica"/>
                <a:sym typeface="Economica"/>
              </a:endParaRPr>
            </a:p>
          </p:txBody>
        </p:sp>
        <p:sp>
          <p:nvSpPr>
            <p:cNvPr id="149" name="Google Shape;149;p24"/>
            <p:cNvSpPr/>
            <p:nvPr/>
          </p:nvSpPr>
          <p:spPr>
            <a:xfrm rot="-3832564">
              <a:off x="5718905" y="1602544"/>
              <a:ext cx="453086" cy="443652"/>
            </a:xfrm>
            <a:prstGeom prst="rtTriangle">
              <a:avLst/>
            </a:prstGeom>
            <a:solidFill>
              <a:srgbClr val="155B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4"/>
            <p:cNvSpPr/>
            <p:nvPr/>
          </p:nvSpPr>
          <p:spPr>
            <a:xfrm flipH="1" rot="-1855253">
              <a:off x="2871457" y="635732"/>
              <a:ext cx="3299771" cy="3361136"/>
            </a:xfrm>
            <a:prstGeom prst="blockArc">
              <a:avLst>
                <a:gd fmla="val 14334136" name="adj1"/>
                <a:gd fmla="val 18854681" name="adj2"/>
                <a:gd fmla="val 8846" name="adj3"/>
              </a:avLst>
            </a:prstGeom>
            <a:solidFill>
              <a:srgbClr val="83E3D9"/>
            </a:solidFill>
            <a:ln>
              <a:noFill/>
            </a:ln>
            <a:effectLst>
              <a:outerShdw blurRad="71438" rotWithShape="0" algn="bl" dir="5400000" dist="9525">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4"/>
            <p:cNvSpPr/>
            <p:nvPr/>
          </p:nvSpPr>
          <p:spPr>
            <a:xfrm rot="8945667">
              <a:off x="2862110" y="642266"/>
              <a:ext cx="3291900" cy="3352918"/>
            </a:xfrm>
            <a:prstGeom prst="blockArc">
              <a:avLst>
                <a:gd fmla="val 20184517" name="adj1"/>
                <a:gd fmla="val 3007258" name="adj2"/>
                <a:gd fmla="val 9336" name="adj3"/>
              </a:avLst>
            </a:prstGeom>
            <a:solidFill>
              <a:srgbClr val="249C90"/>
            </a:solidFill>
            <a:ln cap="flat" cmpd="sng" w="9525">
              <a:solidFill>
                <a:srgbClr val="249C90"/>
              </a:solidFill>
              <a:prstDash val="solid"/>
              <a:round/>
              <a:headEnd len="sm" w="sm" type="none"/>
              <a:tailEnd len="sm" w="sm" type="none"/>
            </a:ln>
            <a:effectLst>
              <a:outerShdw blurRad="71438" rotWithShape="0" algn="bl" dir="5400000" dist="9525">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4"/>
            <p:cNvSpPr/>
            <p:nvPr/>
          </p:nvSpPr>
          <p:spPr>
            <a:xfrm flipH="1" rot="-8945667">
              <a:off x="2862352" y="644184"/>
              <a:ext cx="3291900" cy="3352918"/>
            </a:xfrm>
            <a:prstGeom prst="blockArc">
              <a:avLst>
                <a:gd fmla="val 15738599" name="adj1"/>
                <a:gd fmla="val 20008131" name="adj2"/>
                <a:gd fmla="val 9063" name="adj3"/>
              </a:avLst>
            </a:prstGeom>
            <a:solidFill>
              <a:srgbClr val="155B54"/>
            </a:solidFill>
            <a:ln>
              <a:noFill/>
            </a:ln>
            <a:effectLst>
              <a:outerShdw blurRad="71438" rotWithShape="0" algn="bl" dir="5400000" dist="9525">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4"/>
            <p:cNvSpPr/>
            <p:nvPr/>
          </p:nvSpPr>
          <p:spPr>
            <a:xfrm rot="9191544">
              <a:off x="2883415" y="1596834"/>
              <a:ext cx="443685" cy="454145"/>
            </a:xfrm>
            <a:prstGeom prst="rtTriangle">
              <a:avLst/>
            </a:prstGeom>
            <a:solidFill>
              <a:srgbClr val="249C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4"/>
            <p:cNvSpPr/>
            <p:nvPr/>
          </p:nvSpPr>
          <p:spPr>
            <a:xfrm rot="493771">
              <a:off x="5195665" y="3333012"/>
              <a:ext cx="440132" cy="455886"/>
            </a:xfrm>
            <a:prstGeom prst="rtTriangle">
              <a:avLst/>
            </a:prstGeom>
            <a:solidFill>
              <a:srgbClr val="249C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4"/>
            <p:cNvSpPr/>
            <p:nvPr/>
          </p:nvSpPr>
          <p:spPr>
            <a:xfrm rot="4877981">
              <a:off x="3410582" y="3340962"/>
              <a:ext cx="456149" cy="440277"/>
            </a:xfrm>
            <a:prstGeom prst="rtTriangle">
              <a:avLst/>
            </a:prstGeom>
            <a:solidFill>
              <a:srgbClr val="155B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4"/>
            <p:cNvSpPr/>
            <p:nvPr/>
          </p:nvSpPr>
          <p:spPr>
            <a:xfrm rot="-8038212">
              <a:off x="4298112" y="555654"/>
              <a:ext cx="448520" cy="448520"/>
            </a:xfrm>
            <a:prstGeom prst="rtTriangle">
              <a:avLst/>
            </a:prstGeom>
            <a:solidFill>
              <a:srgbClr val="83E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25"/>
          <p:cNvSpPr txBox="1"/>
          <p:nvPr/>
        </p:nvSpPr>
        <p:spPr>
          <a:xfrm>
            <a:off x="311700" y="316800"/>
            <a:ext cx="2808000" cy="755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s" sz="4200">
                <a:solidFill>
                  <a:srgbClr val="000000"/>
                </a:solidFill>
                <a:latin typeface="Economica"/>
                <a:ea typeface="Economica"/>
                <a:cs typeface="Economica"/>
                <a:sym typeface="Economica"/>
              </a:rPr>
              <a:t>La realidad</a:t>
            </a:r>
            <a:endParaRPr sz="4200">
              <a:solidFill>
                <a:srgbClr val="000000"/>
              </a:solidFill>
              <a:latin typeface="Economica"/>
              <a:ea typeface="Economica"/>
              <a:cs typeface="Economica"/>
              <a:sym typeface="Economica"/>
            </a:endParaRPr>
          </a:p>
        </p:txBody>
      </p:sp>
      <p:sp>
        <p:nvSpPr>
          <p:cNvPr id="162" name="Google Shape;162;p25"/>
          <p:cNvSpPr txBox="1"/>
          <p:nvPr/>
        </p:nvSpPr>
        <p:spPr>
          <a:xfrm>
            <a:off x="311700" y="1224000"/>
            <a:ext cx="2808000" cy="3439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200">
                <a:solidFill>
                  <a:srgbClr val="000000"/>
                </a:solidFill>
                <a:latin typeface="Open Sans"/>
                <a:ea typeface="Open Sans"/>
                <a:cs typeface="Open Sans"/>
                <a:sym typeface="Open Sans"/>
              </a:rPr>
              <a:t>¡Data science es un ciclo!</a:t>
            </a:r>
            <a:endParaRPr sz="1200">
              <a:solidFill>
                <a:srgbClr val="000000"/>
              </a:solidFill>
              <a:latin typeface="Open Sans"/>
              <a:ea typeface="Open Sans"/>
              <a:cs typeface="Open Sans"/>
              <a:sym typeface="Open Sans"/>
            </a:endParaRPr>
          </a:p>
          <a:p>
            <a:pPr indent="0" lvl="0" marL="0" rtl="0" algn="l">
              <a:lnSpc>
                <a:spcPct val="115000"/>
              </a:lnSpc>
              <a:spcBef>
                <a:spcPts val="1600"/>
              </a:spcBef>
              <a:spcAft>
                <a:spcPts val="0"/>
              </a:spcAft>
              <a:buNone/>
            </a:pPr>
            <a:r>
              <a:rPr lang="es" sz="1200">
                <a:solidFill>
                  <a:srgbClr val="000000"/>
                </a:solidFill>
                <a:latin typeface="Open Sans"/>
                <a:ea typeface="Open Sans"/>
                <a:cs typeface="Open Sans"/>
                <a:sym typeface="Open Sans"/>
              </a:rPr>
              <a:t>Durante esta materia, veremos conceptos involucrados en:</a:t>
            </a:r>
            <a:endParaRPr sz="1200">
              <a:solidFill>
                <a:srgbClr val="000000"/>
              </a:solidFill>
              <a:latin typeface="Open Sans"/>
              <a:ea typeface="Open Sans"/>
              <a:cs typeface="Open Sans"/>
              <a:sym typeface="Open Sans"/>
            </a:endParaRPr>
          </a:p>
          <a:p>
            <a:pPr indent="-304800" lvl="0" marL="457200" rtl="0" algn="l">
              <a:lnSpc>
                <a:spcPct val="115000"/>
              </a:lnSpc>
              <a:spcBef>
                <a:spcPts val="1600"/>
              </a:spcBef>
              <a:spcAft>
                <a:spcPts val="0"/>
              </a:spcAft>
              <a:buClr>
                <a:srgbClr val="000000"/>
              </a:buClr>
              <a:buSzPts val="1200"/>
              <a:buFont typeface="Open Sans"/>
              <a:buAutoNum type="arabicPeriod"/>
            </a:pPr>
            <a:r>
              <a:rPr lang="es" sz="1200">
                <a:solidFill>
                  <a:srgbClr val="000000"/>
                </a:solidFill>
                <a:latin typeface="Open Sans"/>
                <a:ea typeface="Open Sans"/>
                <a:cs typeface="Open Sans"/>
                <a:sym typeface="Open Sans"/>
              </a:rPr>
              <a:t>Herramientas estadísticas y visualizaciones para la etapa 02.</a:t>
            </a:r>
            <a:endParaRPr sz="1200">
              <a:solidFill>
                <a:srgbClr val="000000"/>
              </a:solidFill>
              <a:latin typeface="Open Sans"/>
              <a:ea typeface="Open Sans"/>
              <a:cs typeface="Open Sans"/>
              <a:sym typeface="Open Sans"/>
            </a:endParaRPr>
          </a:p>
          <a:p>
            <a:pPr indent="-304800" lvl="0" marL="457200" rtl="0" algn="l">
              <a:lnSpc>
                <a:spcPct val="115000"/>
              </a:lnSpc>
              <a:spcBef>
                <a:spcPts val="0"/>
              </a:spcBef>
              <a:spcAft>
                <a:spcPts val="0"/>
              </a:spcAft>
              <a:buClr>
                <a:srgbClr val="000000"/>
              </a:buClr>
              <a:buSzPts val="1200"/>
              <a:buFont typeface="Open Sans"/>
              <a:buAutoNum type="arabicPeriod"/>
            </a:pPr>
            <a:r>
              <a:rPr lang="es" sz="1200">
                <a:solidFill>
                  <a:srgbClr val="000000"/>
                </a:solidFill>
                <a:latin typeface="Open Sans"/>
                <a:ea typeface="Open Sans"/>
                <a:cs typeface="Open Sans"/>
                <a:sym typeface="Open Sans"/>
              </a:rPr>
              <a:t>Herramientas estadísticas necesarias para interpretar los resultados de la etapa 04.</a:t>
            </a:r>
            <a:endParaRPr sz="1200">
              <a:solidFill>
                <a:srgbClr val="000000"/>
              </a:solidFill>
              <a:latin typeface="Open Sans"/>
              <a:ea typeface="Open Sans"/>
              <a:cs typeface="Open Sans"/>
              <a:sym typeface="Open Sans"/>
            </a:endParaRPr>
          </a:p>
          <a:p>
            <a:pPr indent="-304800" lvl="0" marL="457200" rtl="0" algn="l">
              <a:lnSpc>
                <a:spcPct val="115000"/>
              </a:lnSpc>
              <a:spcBef>
                <a:spcPts val="0"/>
              </a:spcBef>
              <a:spcAft>
                <a:spcPts val="0"/>
              </a:spcAft>
              <a:buClr>
                <a:srgbClr val="000000"/>
              </a:buClr>
              <a:buSzPts val="1200"/>
              <a:buFont typeface="Open Sans"/>
              <a:buAutoNum type="arabicPeriod"/>
            </a:pPr>
            <a:r>
              <a:rPr lang="es" sz="1200">
                <a:solidFill>
                  <a:srgbClr val="000000"/>
                </a:solidFill>
                <a:latin typeface="Open Sans"/>
                <a:ea typeface="Open Sans"/>
                <a:cs typeface="Open Sans"/>
                <a:sym typeface="Open Sans"/>
              </a:rPr>
              <a:t>Visualización y comunicación efectiva para la etapa 05.</a:t>
            </a:r>
            <a:endParaRPr sz="1200">
              <a:solidFill>
                <a:srgbClr val="000000"/>
              </a:solidFill>
              <a:latin typeface="Open Sans"/>
              <a:ea typeface="Open Sans"/>
              <a:cs typeface="Open Sans"/>
              <a:sym typeface="Open Sans"/>
            </a:endParaRPr>
          </a:p>
        </p:txBody>
      </p:sp>
      <p:grpSp>
        <p:nvGrpSpPr>
          <p:cNvPr id="163" name="Google Shape;163;p25"/>
          <p:cNvGrpSpPr/>
          <p:nvPr/>
        </p:nvGrpSpPr>
        <p:grpSpPr>
          <a:xfrm>
            <a:off x="2968151" y="-87"/>
            <a:ext cx="6415051" cy="5143664"/>
            <a:chOff x="1314151" y="0"/>
            <a:chExt cx="6415051" cy="5143664"/>
          </a:xfrm>
        </p:grpSpPr>
        <p:sp>
          <p:nvSpPr>
            <p:cNvPr id="164" name="Google Shape;164;p25"/>
            <p:cNvSpPr/>
            <p:nvPr/>
          </p:nvSpPr>
          <p:spPr>
            <a:xfrm>
              <a:off x="2986824" y="725405"/>
              <a:ext cx="3078900" cy="3194400"/>
            </a:xfrm>
            <a:prstGeom prst="donut">
              <a:avLst>
                <a:gd fmla="val 16067" name="adj"/>
              </a:avLst>
            </a:prstGeom>
            <a:solidFill>
              <a:srgbClr val="000000">
                <a:alpha val="10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 name="Google Shape;165;p25"/>
            <p:cNvGrpSpPr/>
            <p:nvPr/>
          </p:nvGrpSpPr>
          <p:grpSpPr>
            <a:xfrm>
              <a:off x="5310190" y="178121"/>
              <a:ext cx="2252510" cy="1008092"/>
              <a:chOff x="5214006" y="730510"/>
              <a:chExt cx="1858200" cy="801600"/>
            </a:xfrm>
          </p:grpSpPr>
          <p:cxnSp>
            <p:nvCxnSpPr>
              <p:cNvPr id="166" name="Google Shape;166;p25"/>
              <p:cNvCxnSpPr>
                <a:stCxn id="167" idx="1"/>
              </p:cNvCxnSpPr>
              <p:nvPr/>
            </p:nvCxnSpPr>
            <p:spPr>
              <a:xfrm flipH="1">
                <a:off x="5214006" y="1065310"/>
                <a:ext cx="363000" cy="466800"/>
              </a:xfrm>
              <a:prstGeom prst="straightConnector1">
                <a:avLst/>
              </a:prstGeom>
              <a:noFill/>
              <a:ln cap="flat" cmpd="sng" w="19050">
                <a:solidFill>
                  <a:srgbClr val="155B54"/>
                </a:solidFill>
                <a:prstDash val="solid"/>
                <a:round/>
                <a:headEnd len="med" w="med" type="oval"/>
                <a:tailEnd len="sm" w="sm" type="none"/>
              </a:ln>
            </p:spPr>
          </p:cxnSp>
          <p:sp>
            <p:nvSpPr>
              <p:cNvPr id="167" name="Google Shape;167;p25"/>
              <p:cNvSpPr txBox="1"/>
              <p:nvPr/>
            </p:nvSpPr>
            <p:spPr>
              <a:xfrm>
                <a:off x="5577006" y="730510"/>
                <a:ext cx="1495200" cy="66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s" sz="2400">
                    <a:latin typeface="Economica"/>
                    <a:ea typeface="Economica"/>
                    <a:cs typeface="Economica"/>
                    <a:sym typeface="Economica"/>
                  </a:rPr>
                  <a:t>01</a:t>
                </a:r>
                <a:endParaRPr b="1" sz="2400">
                  <a:latin typeface="Economica"/>
                  <a:ea typeface="Economica"/>
                  <a:cs typeface="Economica"/>
                  <a:sym typeface="Economica"/>
                </a:endParaRPr>
              </a:p>
              <a:p>
                <a:pPr indent="0" lvl="0" marL="0" rtl="0" algn="l">
                  <a:lnSpc>
                    <a:spcPct val="115000"/>
                  </a:lnSpc>
                  <a:spcBef>
                    <a:spcPts val="0"/>
                  </a:spcBef>
                  <a:spcAft>
                    <a:spcPts val="0"/>
                  </a:spcAft>
                  <a:buNone/>
                </a:pPr>
                <a:r>
                  <a:rPr lang="es">
                    <a:latin typeface="Economica"/>
                    <a:ea typeface="Economica"/>
                    <a:cs typeface="Economica"/>
                    <a:sym typeface="Economica"/>
                  </a:rPr>
                  <a:t>DEFINICIÓN DEL PROBLEMA DE NEGOCIOS</a:t>
                </a:r>
                <a:endParaRPr b="1">
                  <a:latin typeface="Economica"/>
                  <a:ea typeface="Economica"/>
                  <a:cs typeface="Economica"/>
                  <a:sym typeface="Economica"/>
                </a:endParaRPr>
              </a:p>
            </p:txBody>
          </p:sp>
        </p:grpSp>
        <p:grpSp>
          <p:nvGrpSpPr>
            <p:cNvPr id="168" name="Google Shape;168;p25"/>
            <p:cNvGrpSpPr/>
            <p:nvPr/>
          </p:nvGrpSpPr>
          <p:grpSpPr>
            <a:xfrm>
              <a:off x="1385721" y="330521"/>
              <a:ext cx="2265238" cy="855671"/>
              <a:chOff x="2039391" y="851693"/>
              <a:chExt cx="1868700" cy="680400"/>
            </a:xfrm>
          </p:grpSpPr>
          <p:cxnSp>
            <p:nvCxnSpPr>
              <p:cNvPr id="169" name="Google Shape;169;p25"/>
              <p:cNvCxnSpPr>
                <a:stCxn id="170" idx="3"/>
              </p:cNvCxnSpPr>
              <p:nvPr/>
            </p:nvCxnSpPr>
            <p:spPr>
              <a:xfrm>
                <a:off x="3534591" y="1186493"/>
                <a:ext cx="373500" cy="345600"/>
              </a:xfrm>
              <a:prstGeom prst="straightConnector1">
                <a:avLst/>
              </a:prstGeom>
              <a:noFill/>
              <a:ln cap="flat" cmpd="sng" w="19050">
                <a:solidFill>
                  <a:srgbClr val="83E3D9"/>
                </a:solidFill>
                <a:prstDash val="solid"/>
                <a:round/>
                <a:headEnd len="med" w="med" type="oval"/>
                <a:tailEnd len="sm" w="sm" type="none"/>
              </a:ln>
            </p:spPr>
          </p:cxnSp>
          <p:sp>
            <p:nvSpPr>
              <p:cNvPr id="170" name="Google Shape;170;p25"/>
              <p:cNvSpPr txBox="1"/>
              <p:nvPr/>
            </p:nvSpPr>
            <p:spPr>
              <a:xfrm>
                <a:off x="2039391" y="851693"/>
                <a:ext cx="1495200" cy="6696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b="1" lang="es" sz="2400">
                    <a:solidFill>
                      <a:srgbClr val="000000"/>
                    </a:solidFill>
                    <a:latin typeface="Economica"/>
                    <a:ea typeface="Economica"/>
                    <a:cs typeface="Economica"/>
                    <a:sym typeface="Economica"/>
                  </a:rPr>
                  <a:t>05</a:t>
                </a:r>
                <a:endParaRPr b="1" sz="2400">
                  <a:solidFill>
                    <a:srgbClr val="000000"/>
                  </a:solidFill>
                  <a:latin typeface="Economica"/>
                  <a:ea typeface="Economica"/>
                  <a:cs typeface="Economica"/>
                  <a:sym typeface="Economica"/>
                </a:endParaRPr>
              </a:p>
              <a:p>
                <a:pPr indent="0" lvl="0" marL="0" rtl="0" algn="r">
                  <a:lnSpc>
                    <a:spcPct val="115000"/>
                  </a:lnSpc>
                  <a:spcBef>
                    <a:spcPts val="0"/>
                  </a:spcBef>
                  <a:spcAft>
                    <a:spcPts val="0"/>
                  </a:spcAft>
                  <a:buNone/>
                </a:pPr>
                <a:r>
                  <a:rPr lang="es">
                    <a:solidFill>
                      <a:srgbClr val="000000"/>
                    </a:solidFill>
                    <a:latin typeface="Economica"/>
                    <a:ea typeface="Economica"/>
                    <a:cs typeface="Economica"/>
                    <a:sym typeface="Economica"/>
                  </a:rPr>
                  <a:t>COMUNICACIÓN DE RESULTADOS</a:t>
                </a:r>
                <a:endParaRPr sz="800">
                  <a:latin typeface="Roboto"/>
                  <a:ea typeface="Roboto"/>
                  <a:cs typeface="Roboto"/>
                  <a:sym typeface="Roboto"/>
                </a:endParaRPr>
              </a:p>
            </p:txBody>
          </p:sp>
        </p:grpSp>
        <p:grpSp>
          <p:nvGrpSpPr>
            <p:cNvPr id="171" name="Google Shape;171;p25"/>
            <p:cNvGrpSpPr/>
            <p:nvPr/>
          </p:nvGrpSpPr>
          <p:grpSpPr>
            <a:xfrm>
              <a:off x="5808972" y="2511787"/>
              <a:ext cx="1920231" cy="842089"/>
              <a:chOff x="5625475" y="2586161"/>
              <a:chExt cx="1584087" cy="669600"/>
            </a:xfrm>
          </p:grpSpPr>
          <p:cxnSp>
            <p:nvCxnSpPr>
              <p:cNvPr id="172" name="Google Shape;172;p25"/>
              <p:cNvCxnSpPr/>
              <p:nvPr/>
            </p:nvCxnSpPr>
            <p:spPr>
              <a:xfrm rot="10800000">
                <a:off x="5625475" y="2771675"/>
                <a:ext cx="442200" cy="153300"/>
              </a:xfrm>
              <a:prstGeom prst="straightConnector1">
                <a:avLst/>
              </a:prstGeom>
              <a:noFill/>
              <a:ln cap="flat" cmpd="sng" w="19050">
                <a:solidFill>
                  <a:srgbClr val="249C90"/>
                </a:solidFill>
                <a:prstDash val="solid"/>
                <a:round/>
                <a:headEnd len="med" w="med" type="oval"/>
                <a:tailEnd len="sm" w="sm" type="none"/>
              </a:ln>
            </p:spPr>
          </p:cxnSp>
          <p:sp>
            <p:nvSpPr>
              <p:cNvPr id="173" name="Google Shape;173;p25"/>
              <p:cNvSpPr txBox="1"/>
              <p:nvPr/>
            </p:nvSpPr>
            <p:spPr>
              <a:xfrm>
                <a:off x="6077362" y="2586161"/>
                <a:ext cx="1132200" cy="66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s" sz="2400">
                    <a:latin typeface="Economica"/>
                    <a:ea typeface="Economica"/>
                    <a:cs typeface="Economica"/>
                    <a:sym typeface="Economica"/>
                  </a:rPr>
                  <a:t>02</a:t>
                </a:r>
                <a:endParaRPr b="1" sz="2400">
                  <a:latin typeface="Economica"/>
                  <a:ea typeface="Economica"/>
                  <a:cs typeface="Economica"/>
                  <a:sym typeface="Economica"/>
                </a:endParaRPr>
              </a:p>
              <a:p>
                <a:pPr indent="0" lvl="0" marL="0" rtl="0" algn="l">
                  <a:lnSpc>
                    <a:spcPct val="115000"/>
                  </a:lnSpc>
                  <a:spcBef>
                    <a:spcPts val="0"/>
                  </a:spcBef>
                  <a:spcAft>
                    <a:spcPts val="0"/>
                  </a:spcAft>
                  <a:buNone/>
                </a:pPr>
                <a:r>
                  <a:rPr lang="es">
                    <a:latin typeface="Economica"/>
                    <a:ea typeface="Economica"/>
                    <a:cs typeface="Economica"/>
                    <a:sym typeface="Economica"/>
                  </a:rPr>
                  <a:t>ANÁLISIS Y EXPLORACIÓN DE DATOS</a:t>
                </a:r>
                <a:endParaRPr b="1">
                  <a:latin typeface="Economica"/>
                  <a:ea typeface="Economica"/>
                  <a:cs typeface="Economica"/>
                  <a:sym typeface="Economica"/>
                </a:endParaRPr>
              </a:p>
            </p:txBody>
          </p:sp>
        </p:grpSp>
        <p:grpSp>
          <p:nvGrpSpPr>
            <p:cNvPr id="174" name="Google Shape;174;p25"/>
            <p:cNvGrpSpPr/>
            <p:nvPr/>
          </p:nvGrpSpPr>
          <p:grpSpPr>
            <a:xfrm>
              <a:off x="1314151" y="2493563"/>
              <a:ext cx="1930048" cy="842089"/>
              <a:chOff x="1917489" y="2571669"/>
              <a:chExt cx="1592186" cy="669600"/>
            </a:xfrm>
          </p:grpSpPr>
          <p:cxnSp>
            <p:nvCxnSpPr>
              <p:cNvPr id="175" name="Google Shape;175;p25"/>
              <p:cNvCxnSpPr/>
              <p:nvPr/>
            </p:nvCxnSpPr>
            <p:spPr>
              <a:xfrm flipH="1" rot="10800000">
                <a:off x="3059375" y="2771675"/>
                <a:ext cx="450300" cy="145200"/>
              </a:xfrm>
              <a:prstGeom prst="straightConnector1">
                <a:avLst/>
              </a:prstGeom>
              <a:noFill/>
              <a:ln cap="flat" cmpd="sng" w="19050">
                <a:solidFill>
                  <a:srgbClr val="249C90"/>
                </a:solidFill>
                <a:prstDash val="solid"/>
                <a:round/>
                <a:headEnd len="med" w="med" type="oval"/>
                <a:tailEnd len="sm" w="sm" type="none"/>
              </a:ln>
            </p:spPr>
          </p:cxnSp>
          <p:sp>
            <p:nvSpPr>
              <p:cNvPr id="176" name="Google Shape;176;p25"/>
              <p:cNvSpPr txBox="1"/>
              <p:nvPr/>
            </p:nvSpPr>
            <p:spPr>
              <a:xfrm>
                <a:off x="1917489" y="2571669"/>
                <a:ext cx="1132200" cy="6696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b="1" lang="es" sz="2400">
                    <a:solidFill>
                      <a:srgbClr val="000000"/>
                    </a:solidFill>
                    <a:latin typeface="Economica"/>
                    <a:ea typeface="Economica"/>
                    <a:cs typeface="Economica"/>
                    <a:sym typeface="Economica"/>
                  </a:rPr>
                  <a:t>04</a:t>
                </a:r>
                <a:endParaRPr b="1" sz="2400">
                  <a:solidFill>
                    <a:srgbClr val="000000"/>
                  </a:solidFill>
                  <a:latin typeface="Economica"/>
                  <a:ea typeface="Economica"/>
                  <a:cs typeface="Economica"/>
                  <a:sym typeface="Economica"/>
                </a:endParaRPr>
              </a:p>
              <a:p>
                <a:pPr indent="0" lvl="0" marL="0" rtl="0" algn="r">
                  <a:lnSpc>
                    <a:spcPct val="115000"/>
                  </a:lnSpc>
                  <a:spcBef>
                    <a:spcPts val="0"/>
                  </a:spcBef>
                  <a:spcAft>
                    <a:spcPts val="0"/>
                  </a:spcAft>
                  <a:buNone/>
                </a:pPr>
                <a:r>
                  <a:rPr lang="es">
                    <a:solidFill>
                      <a:srgbClr val="000000"/>
                    </a:solidFill>
                    <a:latin typeface="Economica"/>
                    <a:ea typeface="Economica"/>
                    <a:cs typeface="Economica"/>
                    <a:sym typeface="Economica"/>
                  </a:rPr>
                  <a:t>MODELADO PREDICTIVO</a:t>
                </a:r>
                <a:endParaRPr sz="1200">
                  <a:latin typeface="Roboto"/>
                  <a:ea typeface="Roboto"/>
                  <a:cs typeface="Roboto"/>
                  <a:sym typeface="Roboto"/>
                </a:endParaRPr>
              </a:p>
            </p:txBody>
          </p:sp>
        </p:grpSp>
        <p:grpSp>
          <p:nvGrpSpPr>
            <p:cNvPr id="177" name="Google Shape;177;p25"/>
            <p:cNvGrpSpPr/>
            <p:nvPr/>
          </p:nvGrpSpPr>
          <p:grpSpPr>
            <a:xfrm>
              <a:off x="3424226" y="3712594"/>
              <a:ext cx="2176141" cy="1431070"/>
              <a:chOff x="3658187" y="3541000"/>
              <a:chExt cx="1795200" cy="1137938"/>
            </a:xfrm>
          </p:grpSpPr>
          <p:cxnSp>
            <p:nvCxnSpPr>
              <p:cNvPr id="178" name="Google Shape;178;p25"/>
              <p:cNvCxnSpPr/>
              <p:nvPr/>
            </p:nvCxnSpPr>
            <p:spPr>
              <a:xfrm rot="10800000">
                <a:off x="4563402" y="3541000"/>
                <a:ext cx="0" cy="489600"/>
              </a:xfrm>
              <a:prstGeom prst="straightConnector1">
                <a:avLst/>
              </a:prstGeom>
              <a:noFill/>
              <a:ln cap="flat" cmpd="sng" w="19050">
                <a:solidFill>
                  <a:srgbClr val="155B54"/>
                </a:solidFill>
                <a:prstDash val="solid"/>
                <a:round/>
                <a:headEnd len="med" w="med" type="oval"/>
                <a:tailEnd len="sm" w="sm" type="none"/>
              </a:ln>
            </p:spPr>
          </p:cxnSp>
          <p:sp>
            <p:nvSpPr>
              <p:cNvPr id="179" name="Google Shape;179;p25"/>
              <p:cNvSpPr txBox="1"/>
              <p:nvPr/>
            </p:nvSpPr>
            <p:spPr>
              <a:xfrm>
                <a:off x="3658187" y="4009338"/>
                <a:ext cx="1795200" cy="669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 sz="2400">
                    <a:solidFill>
                      <a:srgbClr val="000000"/>
                    </a:solidFill>
                    <a:latin typeface="Economica"/>
                    <a:ea typeface="Economica"/>
                    <a:cs typeface="Economica"/>
                    <a:sym typeface="Economica"/>
                  </a:rPr>
                  <a:t>03</a:t>
                </a:r>
                <a:endParaRPr b="1" sz="2400">
                  <a:solidFill>
                    <a:srgbClr val="000000"/>
                  </a:solidFill>
                  <a:latin typeface="Economica"/>
                  <a:ea typeface="Economica"/>
                  <a:cs typeface="Economica"/>
                  <a:sym typeface="Economica"/>
                </a:endParaRPr>
              </a:p>
              <a:p>
                <a:pPr indent="0" lvl="0" marL="0" rtl="0" algn="ctr">
                  <a:lnSpc>
                    <a:spcPct val="115000"/>
                  </a:lnSpc>
                  <a:spcBef>
                    <a:spcPts val="0"/>
                  </a:spcBef>
                  <a:spcAft>
                    <a:spcPts val="0"/>
                  </a:spcAft>
                  <a:buNone/>
                </a:pPr>
                <a:r>
                  <a:rPr lang="es">
                    <a:solidFill>
                      <a:srgbClr val="000000"/>
                    </a:solidFill>
                    <a:latin typeface="Economica"/>
                    <a:ea typeface="Economica"/>
                    <a:cs typeface="Economica"/>
                    <a:sym typeface="Economica"/>
                  </a:rPr>
                  <a:t>INGENIERÍA DE CARACTERÍSTICAS</a:t>
                </a:r>
                <a:endParaRPr sz="800">
                  <a:latin typeface="Roboto"/>
                  <a:ea typeface="Roboto"/>
                  <a:cs typeface="Roboto"/>
                  <a:sym typeface="Roboto"/>
                </a:endParaRPr>
              </a:p>
            </p:txBody>
          </p:sp>
        </p:grpSp>
        <p:sp>
          <p:nvSpPr>
            <p:cNvPr id="180" name="Google Shape;180;p25"/>
            <p:cNvSpPr/>
            <p:nvPr/>
          </p:nvSpPr>
          <p:spPr>
            <a:xfrm rot="1855247">
              <a:off x="2877288" y="640745"/>
              <a:ext cx="3292774" cy="3353618"/>
            </a:xfrm>
            <a:prstGeom prst="blockArc">
              <a:avLst>
                <a:gd fmla="val 14414370" name="adj1"/>
                <a:gd fmla="val 18998613" name="adj2"/>
                <a:gd fmla="val 8907" name="adj3"/>
              </a:avLst>
            </a:prstGeom>
            <a:solidFill>
              <a:srgbClr val="155B54"/>
            </a:solidFill>
            <a:ln>
              <a:noFill/>
            </a:ln>
            <a:effectLst>
              <a:outerShdw blurRad="71438" rotWithShape="0" algn="bl" dir="5400000" dist="9525">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5"/>
            <p:cNvSpPr/>
            <p:nvPr/>
          </p:nvSpPr>
          <p:spPr>
            <a:xfrm flipH="1" rot="-8945667">
              <a:off x="2884398" y="638713"/>
              <a:ext cx="3291900" cy="3352918"/>
            </a:xfrm>
            <a:prstGeom prst="blockArc">
              <a:avLst>
                <a:gd fmla="val 20178804" name="adj1"/>
                <a:gd fmla="val 2623923" name="adj2"/>
                <a:gd fmla="val 8858" name="adj3"/>
              </a:avLst>
            </a:prstGeom>
            <a:solidFill>
              <a:srgbClr val="249C90"/>
            </a:solidFill>
            <a:ln>
              <a:noFill/>
            </a:ln>
            <a:effectLst>
              <a:outerShdw blurRad="71438" rotWithShape="0" algn="bl" dir="5400000" dist="9525">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5"/>
            <p:cNvSpPr txBox="1"/>
            <p:nvPr/>
          </p:nvSpPr>
          <p:spPr>
            <a:xfrm>
              <a:off x="3651424" y="1845523"/>
              <a:ext cx="1749900" cy="1011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sz="1800">
                  <a:solidFill>
                    <a:srgbClr val="020202"/>
                  </a:solidFill>
                  <a:latin typeface="Economica"/>
                  <a:ea typeface="Economica"/>
                  <a:cs typeface="Economica"/>
                  <a:sym typeface="Economica"/>
                </a:rPr>
                <a:t>Ciclo de un proyecto de Data Science</a:t>
              </a:r>
              <a:endParaRPr b="1" sz="1800">
                <a:solidFill>
                  <a:srgbClr val="020202"/>
                </a:solidFill>
                <a:latin typeface="Economica"/>
                <a:ea typeface="Economica"/>
                <a:cs typeface="Economica"/>
                <a:sym typeface="Economica"/>
              </a:endParaRPr>
            </a:p>
          </p:txBody>
        </p:sp>
        <p:sp>
          <p:nvSpPr>
            <p:cNvPr id="183" name="Google Shape;183;p25"/>
            <p:cNvSpPr/>
            <p:nvPr/>
          </p:nvSpPr>
          <p:spPr>
            <a:xfrm rot="-3832564">
              <a:off x="5718905" y="1602544"/>
              <a:ext cx="453086" cy="443652"/>
            </a:xfrm>
            <a:prstGeom prst="rtTriangle">
              <a:avLst/>
            </a:prstGeom>
            <a:solidFill>
              <a:srgbClr val="155B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5"/>
            <p:cNvSpPr/>
            <p:nvPr/>
          </p:nvSpPr>
          <p:spPr>
            <a:xfrm flipH="1" rot="-1855253">
              <a:off x="2871457" y="635732"/>
              <a:ext cx="3299771" cy="3361136"/>
            </a:xfrm>
            <a:prstGeom prst="blockArc">
              <a:avLst>
                <a:gd fmla="val 14334136" name="adj1"/>
                <a:gd fmla="val 18854681" name="adj2"/>
                <a:gd fmla="val 8846" name="adj3"/>
              </a:avLst>
            </a:prstGeom>
            <a:solidFill>
              <a:srgbClr val="83E3D9"/>
            </a:solidFill>
            <a:ln>
              <a:noFill/>
            </a:ln>
            <a:effectLst>
              <a:outerShdw blurRad="71438" rotWithShape="0" algn="bl" dir="5400000" dist="9525">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5"/>
            <p:cNvSpPr/>
            <p:nvPr/>
          </p:nvSpPr>
          <p:spPr>
            <a:xfrm rot="8945667">
              <a:off x="2862110" y="642266"/>
              <a:ext cx="3291900" cy="3352918"/>
            </a:xfrm>
            <a:prstGeom prst="blockArc">
              <a:avLst>
                <a:gd fmla="val 20184517" name="adj1"/>
                <a:gd fmla="val 3007258" name="adj2"/>
                <a:gd fmla="val 9336" name="adj3"/>
              </a:avLst>
            </a:prstGeom>
            <a:solidFill>
              <a:srgbClr val="249C90"/>
            </a:solidFill>
            <a:ln cap="flat" cmpd="sng" w="9525">
              <a:solidFill>
                <a:srgbClr val="249C90"/>
              </a:solidFill>
              <a:prstDash val="solid"/>
              <a:round/>
              <a:headEnd len="sm" w="sm" type="none"/>
              <a:tailEnd len="sm" w="sm" type="none"/>
            </a:ln>
            <a:effectLst>
              <a:outerShdw blurRad="71438" rotWithShape="0" algn="bl" dir="5400000" dist="9525">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5"/>
            <p:cNvSpPr/>
            <p:nvPr/>
          </p:nvSpPr>
          <p:spPr>
            <a:xfrm flipH="1" rot="-8945667">
              <a:off x="2862352" y="644184"/>
              <a:ext cx="3291900" cy="3352918"/>
            </a:xfrm>
            <a:prstGeom prst="blockArc">
              <a:avLst>
                <a:gd fmla="val 15738599" name="adj1"/>
                <a:gd fmla="val 20008131" name="adj2"/>
                <a:gd fmla="val 9063" name="adj3"/>
              </a:avLst>
            </a:prstGeom>
            <a:solidFill>
              <a:srgbClr val="155B54"/>
            </a:solidFill>
            <a:ln>
              <a:noFill/>
            </a:ln>
            <a:effectLst>
              <a:outerShdw blurRad="71438" rotWithShape="0" algn="bl" dir="5400000" dist="9525">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5"/>
            <p:cNvSpPr/>
            <p:nvPr/>
          </p:nvSpPr>
          <p:spPr>
            <a:xfrm rot="9191544">
              <a:off x="2883415" y="1596834"/>
              <a:ext cx="443685" cy="454145"/>
            </a:xfrm>
            <a:prstGeom prst="rtTriangle">
              <a:avLst/>
            </a:prstGeom>
            <a:solidFill>
              <a:srgbClr val="249C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5"/>
            <p:cNvSpPr/>
            <p:nvPr/>
          </p:nvSpPr>
          <p:spPr>
            <a:xfrm rot="493771">
              <a:off x="5195665" y="3333012"/>
              <a:ext cx="440132" cy="455886"/>
            </a:xfrm>
            <a:prstGeom prst="rtTriangle">
              <a:avLst/>
            </a:prstGeom>
            <a:solidFill>
              <a:srgbClr val="249C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5"/>
            <p:cNvSpPr/>
            <p:nvPr/>
          </p:nvSpPr>
          <p:spPr>
            <a:xfrm rot="4877981">
              <a:off x="3410582" y="3340962"/>
              <a:ext cx="456149" cy="440277"/>
            </a:xfrm>
            <a:prstGeom prst="rtTriangle">
              <a:avLst/>
            </a:prstGeom>
            <a:solidFill>
              <a:srgbClr val="155B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5"/>
            <p:cNvSpPr/>
            <p:nvPr/>
          </p:nvSpPr>
          <p:spPr>
            <a:xfrm rot="-8038212">
              <a:off x="4298112" y="555654"/>
              <a:ext cx="448520" cy="448520"/>
            </a:xfrm>
            <a:prstGeom prst="rtTriangle">
              <a:avLst/>
            </a:prstGeom>
            <a:solidFill>
              <a:srgbClr val="83E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 name="Google Shape;191;p25"/>
          <p:cNvSpPr/>
          <p:nvPr/>
        </p:nvSpPr>
        <p:spPr>
          <a:xfrm>
            <a:off x="7852200" y="2563725"/>
            <a:ext cx="1291800" cy="1346700"/>
          </a:xfrm>
          <a:prstGeom prst="rect">
            <a:avLst/>
          </a:prstGeom>
          <a:no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5"/>
          <p:cNvSpPr/>
          <p:nvPr/>
        </p:nvSpPr>
        <p:spPr>
          <a:xfrm>
            <a:off x="3430225" y="248800"/>
            <a:ext cx="1468800" cy="1184400"/>
          </a:xfrm>
          <a:prstGeom prst="rect">
            <a:avLst/>
          </a:prstGeom>
          <a:noFill/>
          <a:ln cap="flat" cmpd="sng" w="28575">
            <a:solidFill>
              <a:srgbClr val="DC6FA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26"/>
          <p:cNvSpPr txBox="1"/>
          <p:nvPr>
            <p:ph type="title"/>
          </p:nvPr>
        </p:nvSpPr>
        <p:spPr>
          <a:xfrm>
            <a:off x="490250" y="450150"/>
            <a:ext cx="72615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To calculate is not in itself to analyze</a:t>
            </a:r>
            <a:endParaRPr/>
          </a:p>
          <a:p>
            <a:pPr indent="0" lvl="0" marL="0" rtl="0" algn="l">
              <a:spcBef>
                <a:spcPts val="0"/>
              </a:spcBef>
              <a:spcAft>
                <a:spcPts val="0"/>
              </a:spcAft>
              <a:buNone/>
            </a:pPr>
            <a:r>
              <a:t/>
            </a:r>
            <a:endParaRPr/>
          </a:p>
          <a:p>
            <a:pPr indent="0" lvl="0" marL="0" rtl="0" algn="r">
              <a:spcBef>
                <a:spcPts val="0"/>
              </a:spcBef>
              <a:spcAft>
                <a:spcPts val="0"/>
              </a:spcAft>
              <a:buNone/>
            </a:pPr>
            <a:r>
              <a:rPr i="1" lang="es" sz="2400"/>
              <a:t>Edgar Allan Poe, Murders in the Rue Morgue</a:t>
            </a:r>
            <a:endParaRPr i="1" sz="24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27"/>
          <p:cNvSpPr txBox="1"/>
          <p:nvPr>
            <p:ph type="title"/>
          </p:nvPr>
        </p:nvSpPr>
        <p:spPr>
          <a:xfrm>
            <a:off x="490250" y="450150"/>
            <a:ext cx="58788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Tipos básicos de gráficos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28"/>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Tablas</a:t>
            </a:r>
            <a:endParaRPr/>
          </a:p>
        </p:txBody>
      </p:sp>
      <p:sp>
        <p:nvSpPr>
          <p:cNvPr id="208" name="Google Shape;208;p28"/>
          <p:cNvSpPr txBox="1"/>
          <p:nvPr>
            <p:ph idx="1" type="body"/>
          </p:nvPr>
        </p:nvSpPr>
        <p:spPr>
          <a:xfrm>
            <a:off x="311700" y="1399400"/>
            <a:ext cx="3335400" cy="3518100"/>
          </a:xfrm>
          <a:prstGeom prst="rect">
            <a:avLst/>
          </a:prstGeom>
        </p:spPr>
        <p:txBody>
          <a:bodyPr anchorCtr="0" anchor="ctr" bIns="91425" lIns="91425" spcFirstLastPara="1" rIns="91425" wrap="square" tIns="91425">
            <a:noAutofit/>
          </a:bodyPr>
          <a:lstStyle/>
          <a:p>
            <a:pPr indent="-317500" lvl="0" marL="457200" rtl="0" algn="l">
              <a:lnSpc>
                <a:spcPct val="200000"/>
              </a:lnSpc>
              <a:spcBef>
                <a:spcPts val="0"/>
              </a:spcBef>
              <a:spcAft>
                <a:spcPts val="0"/>
              </a:spcAft>
              <a:buSzPts val="1400"/>
              <a:buChar char="●"/>
            </a:pPr>
            <a:r>
              <a:rPr lang="es" sz="1400"/>
              <a:t>Muestran cantidades </a:t>
            </a:r>
            <a:r>
              <a:rPr b="1" lang="es" sz="1400"/>
              <a:t>exactas</a:t>
            </a:r>
            <a:endParaRPr b="1" sz="1400"/>
          </a:p>
          <a:p>
            <a:pPr indent="-317500" lvl="0" marL="457200" rtl="0" algn="l">
              <a:lnSpc>
                <a:spcPct val="200000"/>
              </a:lnSpc>
              <a:spcBef>
                <a:spcPts val="0"/>
              </a:spcBef>
              <a:spcAft>
                <a:spcPts val="0"/>
              </a:spcAft>
              <a:buSzPts val="1400"/>
              <a:buChar char="●"/>
            </a:pPr>
            <a:r>
              <a:rPr lang="es" sz="1400"/>
              <a:t>Representan cualquier tipo de datos</a:t>
            </a:r>
            <a:endParaRPr sz="1400"/>
          </a:p>
          <a:p>
            <a:pPr indent="-317500" lvl="0" marL="457200" rtl="0" algn="l">
              <a:lnSpc>
                <a:spcPct val="200000"/>
              </a:lnSpc>
              <a:spcBef>
                <a:spcPts val="0"/>
              </a:spcBef>
              <a:spcAft>
                <a:spcPts val="0"/>
              </a:spcAft>
              <a:buSzPts val="1400"/>
              <a:buChar char="●"/>
            </a:pPr>
            <a:r>
              <a:rPr lang="es" sz="1400"/>
              <a:t>Son de acceso </a:t>
            </a:r>
            <a:r>
              <a:rPr b="1" lang="es" sz="1400"/>
              <a:t>universal</a:t>
            </a:r>
            <a:endParaRPr b="1" sz="1400"/>
          </a:p>
          <a:p>
            <a:pPr indent="-317500" lvl="0" marL="457200" rtl="0" algn="l">
              <a:lnSpc>
                <a:spcPct val="200000"/>
              </a:lnSpc>
              <a:spcBef>
                <a:spcPts val="0"/>
              </a:spcBef>
              <a:spcAft>
                <a:spcPts val="0"/>
              </a:spcAft>
              <a:buSzPts val="1400"/>
              <a:buChar char="●"/>
            </a:pPr>
            <a:r>
              <a:rPr lang="es" sz="1400"/>
              <a:t>Son </a:t>
            </a:r>
            <a:r>
              <a:rPr b="1" lang="es" sz="1400"/>
              <a:t>fáciles</a:t>
            </a:r>
            <a:r>
              <a:rPr lang="es" sz="1400"/>
              <a:t> de crear</a:t>
            </a:r>
            <a:endParaRPr sz="1400"/>
          </a:p>
          <a:p>
            <a:pPr indent="-317500" lvl="0" marL="457200" rtl="0" algn="l">
              <a:lnSpc>
                <a:spcPct val="200000"/>
              </a:lnSpc>
              <a:spcBef>
                <a:spcPts val="0"/>
              </a:spcBef>
              <a:spcAft>
                <a:spcPts val="0"/>
              </a:spcAft>
              <a:buSzPts val="1400"/>
              <a:buChar char="●"/>
            </a:pPr>
            <a:r>
              <a:rPr lang="es" sz="1400"/>
              <a:t>Permiten comprar muchas variables</a:t>
            </a:r>
            <a:endParaRPr sz="1400"/>
          </a:p>
        </p:txBody>
      </p:sp>
      <p:pic>
        <p:nvPicPr>
          <p:cNvPr id="209" name="Google Shape;209;p28"/>
          <p:cNvPicPr preferRelativeResize="0"/>
          <p:nvPr/>
        </p:nvPicPr>
        <p:blipFill>
          <a:blip r:embed="rId3">
            <a:alphaModFix/>
          </a:blip>
          <a:stretch>
            <a:fillRect/>
          </a:stretch>
        </p:blipFill>
        <p:spPr>
          <a:xfrm>
            <a:off x="3647100" y="1248682"/>
            <a:ext cx="5496899" cy="2507118"/>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2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Tablas</a:t>
            </a:r>
            <a:endParaRPr/>
          </a:p>
        </p:txBody>
      </p:sp>
      <p:pic>
        <p:nvPicPr>
          <p:cNvPr id="215" name="Google Shape;215;p29"/>
          <p:cNvPicPr preferRelativeResize="0"/>
          <p:nvPr/>
        </p:nvPicPr>
        <p:blipFill>
          <a:blip r:embed="rId3">
            <a:alphaModFix/>
          </a:blip>
          <a:stretch>
            <a:fillRect/>
          </a:stretch>
        </p:blipFill>
        <p:spPr>
          <a:xfrm>
            <a:off x="3647100" y="1399391"/>
            <a:ext cx="5318375" cy="2507234"/>
          </a:xfrm>
          <a:prstGeom prst="rect">
            <a:avLst/>
          </a:prstGeom>
          <a:noFill/>
          <a:ln>
            <a:noFill/>
          </a:ln>
        </p:spPr>
      </p:pic>
      <p:sp>
        <p:nvSpPr>
          <p:cNvPr id="216" name="Google Shape;216;p29"/>
          <p:cNvSpPr txBox="1"/>
          <p:nvPr/>
        </p:nvSpPr>
        <p:spPr>
          <a:xfrm>
            <a:off x="4078038" y="3906625"/>
            <a:ext cx="4456500" cy="315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s" sz="1000" u="sng">
                <a:solidFill>
                  <a:schemeClr val="hlink"/>
                </a:solidFill>
                <a:highlight>
                  <a:srgbClr val="FFFFFF"/>
                </a:highlight>
                <a:latin typeface="Droid Sans Mono"/>
                <a:ea typeface="Droid Sans Mono"/>
                <a:cs typeface="Droid Sans Mono"/>
                <a:sym typeface="Droid Sans Mono"/>
              </a:rPr>
              <a:t>https://www.r-bloggers.com/formatting-table-output-in-r/</a:t>
            </a:r>
            <a:endParaRPr/>
          </a:p>
        </p:txBody>
      </p:sp>
      <p:sp>
        <p:nvSpPr>
          <p:cNvPr id="217" name="Google Shape;217;p29"/>
          <p:cNvSpPr txBox="1"/>
          <p:nvPr>
            <p:ph idx="1" type="body"/>
          </p:nvPr>
        </p:nvSpPr>
        <p:spPr>
          <a:xfrm>
            <a:off x="311700" y="1399400"/>
            <a:ext cx="3335400" cy="3518100"/>
          </a:xfrm>
          <a:prstGeom prst="rect">
            <a:avLst/>
          </a:prstGeom>
        </p:spPr>
        <p:txBody>
          <a:bodyPr anchorCtr="0" anchor="ctr" bIns="91425" lIns="91425" spcFirstLastPara="1" rIns="91425" wrap="square" tIns="91425">
            <a:noAutofit/>
          </a:bodyPr>
          <a:lstStyle/>
          <a:p>
            <a:pPr indent="0" lvl="0" marL="0" rtl="0" algn="l">
              <a:lnSpc>
                <a:spcPct val="200000"/>
              </a:lnSpc>
              <a:spcBef>
                <a:spcPts val="0"/>
              </a:spcBef>
              <a:spcAft>
                <a:spcPts val="1600"/>
              </a:spcAft>
              <a:buNone/>
            </a:pPr>
            <a:r>
              <a:rPr lang="es" sz="1600"/>
              <a:t>Las tablas en general no son buenas </a:t>
            </a:r>
            <a:r>
              <a:rPr b="1" lang="es" sz="1600"/>
              <a:t>resaltando patrones</a:t>
            </a:r>
            <a:r>
              <a:rPr lang="es" sz="1600"/>
              <a:t>, pero con un poco de formato se vuelven más </a:t>
            </a:r>
            <a:r>
              <a:rPr b="1" lang="es" sz="1600"/>
              <a:t>legibles</a:t>
            </a:r>
            <a:r>
              <a:rPr lang="es" sz="1600"/>
              <a:t> (y cautivantes)</a:t>
            </a:r>
            <a:endParaRPr sz="16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30"/>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Gráficos de barra</a:t>
            </a:r>
            <a:endParaRPr/>
          </a:p>
        </p:txBody>
      </p:sp>
      <p:sp>
        <p:nvSpPr>
          <p:cNvPr id="223" name="Google Shape;223;p30"/>
          <p:cNvSpPr txBox="1"/>
          <p:nvPr>
            <p:ph idx="1" type="body"/>
          </p:nvPr>
        </p:nvSpPr>
        <p:spPr>
          <a:xfrm>
            <a:off x="311700" y="1399400"/>
            <a:ext cx="2808000" cy="3428100"/>
          </a:xfrm>
          <a:prstGeom prst="rect">
            <a:avLst/>
          </a:prstGeom>
        </p:spPr>
        <p:txBody>
          <a:bodyPr anchorCtr="0" anchor="ctr" bIns="91425" lIns="91425" spcFirstLastPara="1" rIns="91425" wrap="square" tIns="91425">
            <a:noAutofit/>
          </a:bodyPr>
          <a:lstStyle/>
          <a:p>
            <a:pPr indent="0" lvl="0" marL="0" rtl="0" algn="l">
              <a:lnSpc>
                <a:spcPct val="200000"/>
              </a:lnSpc>
              <a:spcBef>
                <a:spcPts val="0"/>
              </a:spcBef>
              <a:spcAft>
                <a:spcPts val="0"/>
              </a:spcAft>
              <a:buNone/>
            </a:pPr>
            <a:r>
              <a:rPr lang="es" sz="1400"/>
              <a:t>Comparan cantidades </a:t>
            </a:r>
            <a:r>
              <a:rPr b="1" lang="es" sz="1400"/>
              <a:t>numéricas</a:t>
            </a:r>
            <a:r>
              <a:rPr lang="es" sz="1400"/>
              <a:t> </a:t>
            </a:r>
            <a:r>
              <a:rPr lang="es" sz="1400"/>
              <a:t>entre </a:t>
            </a:r>
            <a:r>
              <a:rPr lang="es" sz="1400"/>
              <a:t>variables</a:t>
            </a:r>
            <a:r>
              <a:rPr b="1" lang="es" sz="1400"/>
              <a:t> categóricas</a:t>
            </a:r>
            <a:endParaRPr b="1" sz="1400"/>
          </a:p>
          <a:p>
            <a:pPr indent="0" lvl="0" marL="0" rtl="0" algn="l">
              <a:lnSpc>
                <a:spcPct val="200000"/>
              </a:lnSpc>
              <a:spcBef>
                <a:spcPts val="1600"/>
              </a:spcBef>
              <a:spcAft>
                <a:spcPts val="1600"/>
              </a:spcAft>
              <a:buNone/>
            </a:pPr>
            <a:r>
              <a:rPr lang="es" sz="1400"/>
              <a:t>Son uno de los encodings más fieles y fáciles de percibir</a:t>
            </a:r>
            <a:endParaRPr sz="1400"/>
          </a:p>
        </p:txBody>
      </p:sp>
      <p:pic>
        <p:nvPicPr>
          <p:cNvPr id="224" name="Google Shape;224;p30"/>
          <p:cNvPicPr preferRelativeResize="0"/>
          <p:nvPr/>
        </p:nvPicPr>
        <p:blipFill>
          <a:blip r:embed="rId3">
            <a:alphaModFix/>
          </a:blip>
          <a:stretch>
            <a:fillRect/>
          </a:stretch>
        </p:blipFill>
        <p:spPr>
          <a:xfrm>
            <a:off x="3661950" y="307338"/>
            <a:ext cx="5367500" cy="45288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31"/>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Gráficos de barra</a:t>
            </a:r>
            <a:endParaRPr/>
          </a:p>
        </p:txBody>
      </p:sp>
      <p:sp>
        <p:nvSpPr>
          <p:cNvPr id="230" name="Google Shape;230;p31"/>
          <p:cNvSpPr txBox="1"/>
          <p:nvPr>
            <p:ph idx="1" type="body"/>
          </p:nvPr>
        </p:nvSpPr>
        <p:spPr>
          <a:xfrm>
            <a:off x="311700" y="1399400"/>
            <a:ext cx="2808000" cy="3428100"/>
          </a:xfrm>
          <a:prstGeom prst="rect">
            <a:avLst/>
          </a:prstGeom>
        </p:spPr>
        <p:txBody>
          <a:bodyPr anchorCtr="0" anchor="ctr" bIns="91425" lIns="91425" spcFirstLastPara="1" rIns="91425" wrap="square" tIns="91425">
            <a:noAutofit/>
          </a:bodyPr>
          <a:lstStyle/>
          <a:p>
            <a:pPr indent="0" lvl="0" marL="0" rtl="0" algn="l">
              <a:lnSpc>
                <a:spcPct val="200000"/>
              </a:lnSpc>
              <a:spcBef>
                <a:spcPts val="0"/>
              </a:spcBef>
              <a:spcAft>
                <a:spcPts val="0"/>
              </a:spcAft>
              <a:buNone/>
            </a:pPr>
            <a:r>
              <a:rPr lang="es" sz="1400"/>
              <a:t>Permiten comparar cantidades  en </a:t>
            </a:r>
            <a:r>
              <a:rPr b="1" lang="es" sz="1400"/>
              <a:t>grupos</a:t>
            </a:r>
            <a:endParaRPr b="1" sz="1400"/>
          </a:p>
          <a:p>
            <a:pPr indent="0" lvl="0" marL="0" rtl="0" algn="l">
              <a:lnSpc>
                <a:spcPct val="200000"/>
              </a:lnSpc>
              <a:spcBef>
                <a:spcPts val="1600"/>
              </a:spcBef>
              <a:spcAft>
                <a:spcPts val="0"/>
              </a:spcAft>
              <a:buNone/>
            </a:pPr>
            <a:r>
              <a:rPr lang="es" sz="1400"/>
              <a:t>Grouped vs stacked</a:t>
            </a:r>
            <a:endParaRPr sz="1400"/>
          </a:p>
          <a:p>
            <a:pPr indent="0" lvl="0" marL="0" rtl="0" algn="l">
              <a:lnSpc>
                <a:spcPct val="200000"/>
              </a:lnSpc>
              <a:spcBef>
                <a:spcPts val="1600"/>
              </a:spcBef>
              <a:spcAft>
                <a:spcPts val="1600"/>
              </a:spcAft>
              <a:buNone/>
            </a:pPr>
            <a:r>
              <a:rPr lang="es" sz="1400"/>
              <a:t>Stacked at 100%</a:t>
            </a:r>
            <a:endParaRPr sz="1400"/>
          </a:p>
        </p:txBody>
      </p:sp>
      <p:sp>
        <p:nvSpPr>
          <p:cNvPr id="231" name="Google Shape;231;p31"/>
          <p:cNvSpPr txBox="1"/>
          <p:nvPr/>
        </p:nvSpPr>
        <p:spPr>
          <a:xfrm>
            <a:off x="1660025" y="4827600"/>
            <a:ext cx="7258500" cy="315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s" sz="1000" u="sng">
                <a:solidFill>
                  <a:schemeClr val="hlink"/>
                </a:solidFill>
                <a:highlight>
                  <a:srgbClr val="FFFFFF"/>
                </a:highlight>
                <a:latin typeface="Droid Sans Mono"/>
                <a:ea typeface="Droid Sans Mono"/>
                <a:cs typeface="Droid Sans Mono"/>
                <a:sym typeface="Droid Sans Mono"/>
              </a:rPr>
              <a:t>http://radacad.com/stacked-chart-or-clustered-which-one-is-the-best</a:t>
            </a:r>
            <a:endParaRPr/>
          </a:p>
        </p:txBody>
      </p:sp>
      <p:pic>
        <p:nvPicPr>
          <p:cNvPr id="232" name="Google Shape;232;p31"/>
          <p:cNvPicPr preferRelativeResize="0"/>
          <p:nvPr/>
        </p:nvPicPr>
        <p:blipFill>
          <a:blip r:embed="rId3">
            <a:alphaModFix/>
          </a:blip>
          <a:stretch>
            <a:fillRect/>
          </a:stretch>
        </p:blipFill>
        <p:spPr>
          <a:xfrm>
            <a:off x="3234900" y="936900"/>
            <a:ext cx="5786076" cy="3269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Google Shape;68;p14"/>
          <p:cNvSpPr txBox="1"/>
          <p:nvPr>
            <p:ph type="title"/>
          </p:nvPr>
        </p:nvSpPr>
        <p:spPr>
          <a:xfrm>
            <a:off x="1101450" y="1806450"/>
            <a:ext cx="4017300" cy="1530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Herramienta para la </a:t>
            </a:r>
            <a:endParaRPr>
              <a:solidFill>
                <a:schemeClr val="lt2"/>
              </a:solidFill>
            </a:endParaRPr>
          </a:p>
        </p:txBody>
      </p:sp>
      <p:sp>
        <p:nvSpPr>
          <p:cNvPr id="69" name="Google Shape;69;p14"/>
          <p:cNvSpPr txBox="1"/>
          <p:nvPr/>
        </p:nvSpPr>
        <p:spPr>
          <a:xfrm>
            <a:off x="5042550" y="107175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4200">
                <a:solidFill>
                  <a:schemeClr val="lt2"/>
                </a:solidFill>
                <a:latin typeface="Economica"/>
                <a:ea typeface="Economica"/>
                <a:cs typeface="Economica"/>
                <a:sym typeface="Economica"/>
              </a:rPr>
              <a:t>comunicación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Google Shape;237;p32"/>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Gráficos de barra</a:t>
            </a:r>
            <a:endParaRPr/>
          </a:p>
        </p:txBody>
      </p:sp>
      <p:sp>
        <p:nvSpPr>
          <p:cNvPr id="238" name="Google Shape;238;p32"/>
          <p:cNvSpPr txBox="1"/>
          <p:nvPr/>
        </p:nvSpPr>
        <p:spPr>
          <a:xfrm>
            <a:off x="1660025" y="4827600"/>
            <a:ext cx="7258500" cy="315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s" sz="1000" u="sng">
                <a:solidFill>
                  <a:schemeClr val="hlink"/>
                </a:solidFill>
                <a:highlight>
                  <a:srgbClr val="FFFFFF"/>
                </a:highlight>
                <a:latin typeface="Droid Sans Mono"/>
                <a:ea typeface="Droid Sans Mono"/>
                <a:cs typeface="Droid Sans Mono"/>
                <a:sym typeface="Droid Sans Mono"/>
              </a:rPr>
              <a:t>http://radacad.com/stacked-chart-or-clustered-which-one-is-the-best</a:t>
            </a:r>
            <a:endParaRPr/>
          </a:p>
        </p:txBody>
      </p:sp>
      <p:pic>
        <p:nvPicPr>
          <p:cNvPr id="239" name="Google Shape;239;p32"/>
          <p:cNvPicPr preferRelativeResize="0"/>
          <p:nvPr/>
        </p:nvPicPr>
        <p:blipFill>
          <a:blip r:embed="rId3">
            <a:alphaModFix/>
          </a:blip>
          <a:stretch>
            <a:fillRect/>
          </a:stretch>
        </p:blipFill>
        <p:spPr>
          <a:xfrm>
            <a:off x="4382475" y="245747"/>
            <a:ext cx="3870976" cy="2228728"/>
          </a:xfrm>
          <a:prstGeom prst="rect">
            <a:avLst/>
          </a:prstGeom>
          <a:noFill/>
          <a:ln>
            <a:noFill/>
          </a:ln>
        </p:spPr>
      </p:pic>
      <p:pic>
        <p:nvPicPr>
          <p:cNvPr id="240" name="Google Shape;240;p32"/>
          <p:cNvPicPr preferRelativeResize="0"/>
          <p:nvPr/>
        </p:nvPicPr>
        <p:blipFill>
          <a:blip r:embed="rId4">
            <a:alphaModFix/>
          </a:blip>
          <a:stretch>
            <a:fillRect/>
          </a:stretch>
        </p:blipFill>
        <p:spPr>
          <a:xfrm>
            <a:off x="4382475" y="2512675"/>
            <a:ext cx="3870976" cy="2276725"/>
          </a:xfrm>
          <a:prstGeom prst="rect">
            <a:avLst/>
          </a:prstGeom>
          <a:noFill/>
          <a:ln>
            <a:noFill/>
          </a:ln>
        </p:spPr>
      </p:pic>
      <p:sp>
        <p:nvSpPr>
          <p:cNvPr id="241" name="Google Shape;241;p32"/>
          <p:cNvSpPr txBox="1"/>
          <p:nvPr>
            <p:ph idx="1" type="body"/>
          </p:nvPr>
        </p:nvSpPr>
        <p:spPr>
          <a:xfrm>
            <a:off x="311700" y="1399400"/>
            <a:ext cx="2808000" cy="3428100"/>
          </a:xfrm>
          <a:prstGeom prst="rect">
            <a:avLst/>
          </a:prstGeom>
        </p:spPr>
        <p:txBody>
          <a:bodyPr anchorCtr="0" anchor="ctr" bIns="91425" lIns="91425" spcFirstLastPara="1" rIns="91425" wrap="square" tIns="91425">
            <a:noAutofit/>
          </a:bodyPr>
          <a:lstStyle/>
          <a:p>
            <a:pPr indent="0" lvl="0" marL="0" rtl="0" algn="l">
              <a:lnSpc>
                <a:spcPct val="200000"/>
              </a:lnSpc>
              <a:spcBef>
                <a:spcPts val="0"/>
              </a:spcBef>
              <a:spcAft>
                <a:spcPts val="0"/>
              </a:spcAft>
              <a:buNone/>
            </a:pPr>
            <a:r>
              <a:rPr lang="es" sz="1400"/>
              <a:t>Permiten comparar cantidades  en </a:t>
            </a:r>
            <a:r>
              <a:rPr b="1" lang="es" sz="1400"/>
              <a:t>grupos</a:t>
            </a:r>
            <a:endParaRPr b="1" sz="1400"/>
          </a:p>
          <a:p>
            <a:pPr indent="0" lvl="0" marL="0" rtl="0" algn="l">
              <a:lnSpc>
                <a:spcPct val="200000"/>
              </a:lnSpc>
              <a:spcBef>
                <a:spcPts val="1600"/>
              </a:spcBef>
              <a:spcAft>
                <a:spcPts val="0"/>
              </a:spcAft>
              <a:buNone/>
            </a:pPr>
            <a:r>
              <a:rPr lang="es" sz="1400"/>
              <a:t>Grouped vs stacked</a:t>
            </a:r>
            <a:endParaRPr sz="1400"/>
          </a:p>
          <a:p>
            <a:pPr indent="0" lvl="0" marL="0" rtl="0" algn="l">
              <a:lnSpc>
                <a:spcPct val="200000"/>
              </a:lnSpc>
              <a:spcBef>
                <a:spcPts val="1600"/>
              </a:spcBef>
              <a:spcAft>
                <a:spcPts val="1600"/>
              </a:spcAft>
              <a:buNone/>
            </a:pPr>
            <a:r>
              <a:rPr lang="es" sz="1400"/>
              <a:t>Stacked at 100%</a:t>
            </a:r>
            <a:endParaRPr sz="14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45" name="Shape 245"/>
        <p:cNvGrpSpPr/>
        <p:nvPr/>
      </p:nvGrpSpPr>
      <p:grpSpPr>
        <a:xfrm>
          <a:off x="0" y="0"/>
          <a:ext cx="0" cy="0"/>
          <a:chOff x="0" y="0"/>
          <a:chExt cx="0" cy="0"/>
        </a:xfrm>
      </p:grpSpPr>
      <p:sp>
        <p:nvSpPr>
          <p:cNvPr id="246" name="Google Shape;246;p33"/>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Gráficos de barra</a:t>
            </a:r>
            <a:endParaRPr/>
          </a:p>
        </p:txBody>
      </p:sp>
      <p:pic>
        <p:nvPicPr>
          <p:cNvPr id="247" name="Google Shape;247;p33"/>
          <p:cNvPicPr preferRelativeResize="0"/>
          <p:nvPr/>
        </p:nvPicPr>
        <p:blipFill>
          <a:blip r:embed="rId3">
            <a:alphaModFix/>
          </a:blip>
          <a:stretch>
            <a:fillRect/>
          </a:stretch>
        </p:blipFill>
        <p:spPr>
          <a:xfrm>
            <a:off x="531007" y="1546975"/>
            <a:ext cx="3376793" cy="3070375"/>
          </a:xfrm>
          <a:prstGeom prst="rect">
            <a:avLst/>
          </a:prstGeom>
          <a:noFill/>
          <a:ln>
            <a:noFill/>
          </a:ln>
        </p:spPr>
      </p:pic>
      <p:pic>
        <p:nvPicPr>
          <p:cNvPr id="248" name="Google Shape;248;p33"/>
          <p:cNvPicPr preferRelativeResize="0"/>
          <p:nvPr/>
        </p:nvPicPr>
        <p:blipFill>
          <a:blip r:embed="rId4">
            <a:alphaModFix/>
          </a:blip>
          <a:stretch>
            <a:fillRect/>
          </a:stretch>
        </p:blipFill>
        <p:spPr>
          <a:xfrm>
            <a:off x="4019400" y="1709054"/>
            <a:ext cx="4984901" cy="2834675"/>
          </a:xfrm>
          <a:prstGeom prst="rect">
            <a:avLst/>
          </a:prstGeom>
          <a:noFill/>
          <a:ln>
            <a:noFill/>
          </a:ln>
        </p:spPr>
      </p:pic>
      <p:sp>
        <p:nvSpPr>
          <p:cNvPr id="249" name="Google Shape;249;p33"/>
          <p:cNvSpPr txBox="1"/>
          <p:nvPr/>
        </p:nvSpPr>
        <p:spPr>
          <a:xfrm>
            <a:off x="1660025" y="4827600"/>
            <a:ext cx="7258500" cy="315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s" sz="1000" u="sng">
                <a:solidFill>
                  <a:schemeClr val="hlink"/>
                </a:solidFill>
                <a:highlight>
                  <a:srgbClr val="FFFFFF"/>
                </a:highlight>
                <a:latin typeface="Droid Sans Mono"/>
                <a:ea typeface="Droid Sans Mono"/>
                <a:cs typeface="Droid Sans Mono"/>
                <a:sym typeface="Droid Sans Mono"/>
              </a:rPr>
              <a:t>https://medium.com/the-mission/to-pie-charts-3b1f57bcb34a</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sp>
        <p:nvSpPr>
          <p:cNvPr id="254" name="Google Shape;254;p34"/>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Histograma</a:t>
            </a:r>
            <a:endParaRPr/>
          </a:p>
        </p:txBody>
      </p:sp>
      <p:sp>
        <p:nvSpPr>
          <p:cNvPr id="255" name="Google Shape;255;p34"/>
          <p:cNvSpPr txBox="1"/>
          <p:nvPr>
            <p:ph idx="1" type="body"/>
          </p:nvPr>
        </p:nvSpPr>
        <p:spPr>
          <a:xfrm>
            <a:off x="311700" y="1399400"/>
            <a:ext cx="2808000" cy="3505500"/>
          </a:xfrm>
          <a:prstGeom prst="rect">
            <a:avLst/>
          </a:prstGeom>
        </p:spPr>
        <p:txBody>
          <a:bodyPr anchorCtr="0" anchor="ctr" bIns="91425" lIns="91425" spcFirstLastPara="1" rIns="91425" wrap="square" tIns="91425">
            <a:noAutofit/>
          </a:bodyPr>
          <a:lstStyle/>
          <a:p>
            <a:pPr indent="-317500" lvl="0" marL="457200" rtl="0" algn="l">
              <a:lnSpc>
                <a:spcPct val="200000"/>
              </a:lnSpc>
              <a:spcBef>
                <a:spcPts val="0"/>
              </a:spcBef>
              <a:spcAft>
                <a:spcPts val="0"/>
              </a:spcAft>
              <a:buSzPts val="1400"/>
              <a:buChar char="●"/>
            </a:pPr>
            <a:r>
              <a:rPr lang="es" sz="1400"/>
              <a:t>¡</a:t>
            </a:r>
            <a:r>
              <a:rPr lang="es" sz="1400"/>
              <a:t>No es lo mismo que un gráfico de barras!</a:t>
            </a:r>
            <a:endParaRPr sz="1400"/>
          </a:p>
          <a:p>
            <a:pPr indent="-317500" lvl="0" marL="457200" rtl="0" algn="l">
              <a:lnSpc>
                <a:spcPct val="200000"/>
              </a:lnSpc>
              <a:spcBef>
                <a:spcPts val="0"/>
              </a:spcBef>
              <a:spcAft>
                <a:spcPts val="0"/>
              </a:spcAft>
              <a:buSzPts val="1400"/>
              <a:buChar char="●"/>
            </a:pPr>
            <a:r>
              <a:rPr lang="es" sz="1400"/>
              <a:t>Muestra la </a:t>
            </a:r>
            <a:r>
              <a:rPr b="1" lang="es" sz="1400"/>
              <a:t>distribución</a:t>
            </a:r>
            <a:r>
              <a:rPr lang="es" sz="1400"/>
              <a:t> de </a:t>
            </a:r>
            <a:r>
              <a:rPr b="1" lang="es" sz="1400"/>
              <a:t>una</a:t>
            </a:r>
            <a:r>
              <a:rPr lang="es" sz="1400"/>
              <a:t> variable </a:t>
            </a:r>
            <a:r>
              <a:rPr b="1" lang="es" sz="1400"/>
              <a:t>numérica</a:t>
            </a:r>
            <a:endParaRPr b="1" sz="1400"/>
          </a:p>
          <a:p>
            <a:pPr indent="-317500" lvl="0" marL="457200" rtl="0" algn="l">
              <a:lnSpc>
                <a:spcPct val="200000"/>
              </a:lnSpc>
              <a:spcBef>
                <a:spcPts val="0"/>
              </a:spcBef>
              <a:spcAft>
                <a:spcPts val="0"/>
              </a:spcAft>
              <a:buSzPts val="1400"/>
              <a:buChar char="●"/>
            </a:pPr>
            <a:r>
              <a:rPr lang="es" sz="1400"/>
              <a:t>Divide los datos en </a:t>
            </a:r>
            <a:r>
              <a:rPr b="1" lang="es" sz="1400"/>
              <a:t>bins</a:t>
            </a:r>
            <a:endParaRPr b="1" sz="1400"/>
          </a:p>
        </p:txBody>
      </p:sp>
      <p:pic>
        <p:nvPicPr>
          <p:cNvPr id="256" name="Google Shape;256;p34"/>
          <p:cNvPicPr preferRelativeResize="0"/>
          <p:nvPr/>
        </p:nvPicPr>
        <p:blipFill>
          <a:blip r:embed="rId3">
            <a:alphaModFix/>
          </a:blip>
          <a:stretch>
            <a:fillRect/>
          </a:stretch>
        </p:blipFill>
        <p:spPr>
          <a:xfrm>
            <a:off x="3443375" y="66675"/>
            <a:ext cx="5459199" cy="4691499"/>
          </a:xfrm>
          <a:prstGeom prst="rect">
            <a:avLst/>
          </a:prstGeom>
          <a:noFill/>
          <a:ln>
            <a:noFill/>
          </a:ln>
        </p:spPr>
      </p:pic>
      <p:sp>
        <p:nvSpPr>
          <p:cNvPr id="257" name="Google Shape;257;p34"/>
          <p:cNvSpPr txBox="1"/>
          <p:nvPr/>
        </p:nvSpPr>
        <p:spPr>
          <a:xfrm>
            <a:off x="1660025" y="4827600"/>
            <a:ext cx="7258500" cy="315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s" sz="1200" u="sng">
                <a:solidFill>
                  <a:schemeClr val="hlink"/>
                </a:solidFill>
                <a:latin typeface="Open Sans"/>
                <a:ea typeface="Open Sans"/>
                <a:cs typeface="Open Sans"/>
                <a:sym typeface="Open Sans"/>
                <a:hlinkClick r:id="rId4"/>
              </a:rPr>
              <a:t>https://seaborn.pydata.org/tutorial/distributions.html</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61" name="Shape 261"/>
        <p:cNvGrpSpPr/>
        <p:nvPr/>
      </p:nvGrpSpPr>
      <p:grpSpPr>
        <a:xfrm>
          <a:off x="0" y="0"/>
          <a:ext cx="0" cy="0"/>
          <a:chOff x="0" y="0"/>
          <a:chExt cx="0" cy="0"/>
        </a:xfrm>
      </p:grpSpPr>
      <p:sp>
        <p:nvSpPr>
          <p:cNvPr id="262" name="Google Shape;262;p35"/>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Histograma</a:t>
            </a:r>
            <a:endParaRPr/>
          </a:p>
        </p:txBody>
      </p:sp>
      <p:sp>
        <p:nvSpPr>
          <p:cNvPr id="263" name="Google Shape;263;p35"/>
          <p:cNvSpPr txBox="1"/>
          <p:nvPr>
            <p:ph idx="1" type="body"/>
          </p:nvPr>
        </p:nvSpPr>
        <p:spPr>
          <a:xfrm>
            <a:off x="311700" y="1399400"/>
            <a:ext cx="2808000" cy="3505500"/>
          </a:xfrm>
          <a:prstGeom prst="rect">
            <a:avLst/>
          </a:prstGeom>
        </p:spPr>
        <p:txBody>
          <a:bodyPr anchorCtr="0" anchor="ctr" bIns="91425" lIns="91425" spcFirstLastPara="1" rIns="91425" wrap="square" tIns="91425">
            <a:noAutofit/>
          </a:bodyPr>
          <a:lstStyle/>
          <a:p>
            <a:pPr indent="0" lvl="0" marL="0" rtl="0" algn="l">
              <a:lnSpc>
                <a:spcPct val="200000"/>
              </a:lnSpc>
              <a:spcBef>
                <a:spcPts val="0"/>
              </a:spcBef>
              <a:spcAft>
                <a:spcPts val="1600"/>
              </a:spcAft>
              <a:buNone/>
            </a:pPr>
            <a:r>
              <a:rPr lang="es" sz="1400"/>
              <a:t>La </a:t>
            </a:r>
            <a:r>
              <a:rPr b="1" lang="es" sz="1400"/>
              <a:t>binarización</a:t>
            </a:r>
            <a:r>
              <a:rPr lang="es" sz="1400"/>
              <a:t> es muy importante en el histograma resultante.</a:t>
            </a:r>
            <a:endParaRPr b="1" sz="1400"/>
          </a:p>
        </p:txBody>
      </p:sp>
      <p:sp>
        <p:nvSpPr>
          <p:cNvPr id="264" name="Google Shape;264;p35"/>
          <p:cNvSpPr txBox="1"/>
          <p:nvPr/>
        </p:nvSpPr>
        <p:spPr>
          <a:xfrm>
            <a:off x="1660025" y="4827600"/>
            <a:ext cx="7258500" cy="315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s" sz="1200">
                <a:latin typeface="Open Sans"/>
                <a:ea typeface="Open Sans"/>
                <a:cs typeface="Open Sans"/>
                <a:sym typeface="Open Sans"/>
              </a:rPr>
              <a:t>The Truthful Art: Data, Charts and Maps for Communication</a:t>
            </a:r>
            <a:endParaRPr/>
          </a:p>
        </p:txBody>
      </p:sp>
      <p:pic>
        <p:nvPicPr>
          <p:cNvPr id="265" name="Google Shape;265;p35"/>
          <p:cNvPicPr preferRelativeResize="0"/>
          <p:nvPr/>
        </p:nvPicPr>
        <p:blipFill>
          <a:blip r:embed="rId3">
            <a:alphaModFix/>
          </a:blip>
          <a:stretch>
            <a:fillRect/>
          </a:stretch>
        </p:blipFill>
        <p:spPr>
          <a:xfrm>
            <a:off x="2956200" y="416500"/>
            <a:ext cx="6024299" cy="378713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36"/>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Gráficos de línea</a:t>
            </a:r>
            <a:endParaRPr/>
          </a:p>
        </p:txBody>
      </p:sp>
      <p:sp>
        <p:nvSpPr>
          <p:cNvPr id="271" name="Google Shape;271;p36"/>
          <p:cNvSpPr txBox="1"/>
          <p:nvPr>
            <p:ph idx="1" type="body"/>
          </p:nvPr>
        </p:nvSpPr>
        <p:spPr>
          <a:xfrm>
            <a:off x="311700" y="1399400"/>
            <a:ext cx="2808000" cy="3505500"/>
          </a:xfrm>
          <a:prstGeom prst="rect">
            <a:avLst/>
          </a:prstGeom>
        </p:spPr>
        <p:txBody>
          <a:bodyPr anchorCtr="0" anchor="ctr" bIns="91425" lIns="91425" spcFirstLastPara="1" rIns="91425" wrap="square" tIns="91425">
            <a:noAutofit/>
          </a:bodyPr>
          <a:lstStyle/>
          <a:p>
            <a:pPr indent="0" lvl="0" marL="0" rtl="0" algn="l">
              <a:lnSpc>
                <a:spcPct val="200000"/>
              </a:lnSpc>
              <a:spcBef>
                <a:spcPts val="0"/>
              </a:spcBef>
              <a:spcAft>
                <a:spcPts val="0"/>
              </a:spcAft>
              <a:buNone/>
            </a:pPr>
            <a:r>
              <a:rPr lang="es" sz="1400"/>
              <a:t>Cada línea representa la variación de dos </a:t>
            </a:r>
            <a:r>
              <a:rPr b="1" lang="es" sz="1400"/>
              <a:t>variables numéricas</a:t>
            </a:r>
            <a:endParaRPr sz="1400"/>
          </a:p>
          <a:p>
            <a:pPr indent="0" lvl="0" marL="0" rtl="0" algn="l">
              <a:lnSpc>
                <a:spcPct val="200000"/>
              </a:lnSpc>
              <a:spcBef>
                <a:spcPts val="1600"/>
              </a:spcBef>
              <a:spcAft>
                <a:spcPts val="1600"/>
              </a:spcAft>
              <a:buNone/>
            </a:pPr>
            <a:r>
              <a:rPr lang="es" sz="1400"/>
              <a:t>Múltiples líneas permiten comparar distintas categorías</a:t>
            </a:r>
            <a:endParaRPr sz="1400"/>
          </a:p>
        </p:txBody>
      </p:sp>
      <p:sp>
        <p:nvSpPr>
          <p:cNvPr id="272" name="Google Shape;272;p36"/>
          <p:cNvSpPr txBox="1"/>
          <p:nvPr/>
        </p:nvSpPr>
        <p:spPr>
          <a:xfrm>
            <a:off x="1660025" y="4827600"/>
            <a:ext cx="7258500" cy="315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s" sz="1200" u="sng">
                <a:solidFill>
                  <a:schemeClr val="hlink"/>
                </a:solidFill>
                <a:latin typeface="Open Sans"/>
                <a:ea typeface="Open Sans"/>
                <a:cs typeface="Open Sans"/>
                <a:sym typeface="Open Sans"/>
                <a:hlinkClick r:id="rId3"/>
              </a:rPr>
              <a:t>PyPlot tutorial</a:t>
            </a:r>
            <a:endParaRPr/>
          </a:p>
        </p:txBody>
      </p:sp>
      <p:pic>
        <p:nvPicPr>
          <p:cNvPr id="273" name="Google Shape;273;p36"/>
          <p:cNvPicPr preferRelativeResize="0"/>
          <p:nvPr/>
        </p:nvPicPr>
        <p:blipFill>
          <a:blip r:embed="rId4">
            <a:alphaModFix/>
          </a:blip>
          <a:stretch>
            <a:fillRect/>
          </a:stretch>
        </p:blipFill>
        <p:spPr>
          <a:xfrm>
            <a:off x="3199025" y="614225"/>
            <a:ext cx="5719501" cy="4085358"/>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 name="Shape 277"/>
        <p:cNvGrpSpPr/>
        <p:nvPr/>
      </p:nvGrpSpPr>
      <p:grpSpPr>
        <a:xfrm>
          <a:off x="0" y="0"/>
          <a:ext cx="0" cy="0"/>
          <a:chOff x="0" y="0"/>
          <a:chExt cx="0" cy="0"/>
        </a:xfrm>
      </p:grpSpPr>
      <p:sp>
        <p:nvSpPr>
          <p:cNvPr id="278" name="Google Shape;278;p3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Gráficos de línea</a:t>
            </a:r>
            <a:endParaRPr/>
          </a:p>
        </p:txBody>
      </p:sp>
      <p:sp>
        <p:nvSpPr>
          <p:cNvPr id="279" name="Google Shape;279;p37"/>
          <p:cNvSpPr txBox="1"/>
          <p:nvPr/>
        </p:nvSpPr>
        <p:spPr>
          <a:xfrm>
            <a:off x="1660025" y="4827600"/>
            <a:ext cx="7258500" cy="315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s" sz="1200" u="sng">
                <a:solidFill>
                  <a:schemeClr val="hlink"/>
                </a:solidFill>
                <a:latin typeface="Open Sans"/>
                <a:ea typeface="Open Sans"/>
                <a:cs typeface="Open Sans"/>
                <a:sym typeface="Open Sans"/>
                <a:hlinkClick r:id="rId3"/>
              </a:rPr>
              <a:t>Seaborn tutorial</a:t>
            </a:r>
            <a:endParaRPr/>
          </a:p>
        </p:txBody>
      </p:sp>
      <p:pic>
        <p:nvPicPr>
          <p:cNvPr id="280" name="Google Shape;280;p37"/>
          <p:cNvPicPr preferRelativeResize="0"/>
          <p:nvPr/>
        </p:nvPicPr>
        <p:blipFill>
          <a:blip r:embed="rId4">
            <a:alphaModFix/>
          </a:blip>
          <a:stretch>
            <a:fillRect/>
          </a:stretch>
        </p:blipFill>
        <p:spPr>
          <a:xfrm>
            <a:off x="3261225" y="885875"/>
            <a:ext cx="5657291" cy="3505500"/>
          </a:xfrm>
          <a:prstGeom prst="rect">
            <a:avLst/>
          </a:prstGeom>
          <a:noFill/>
          <a:ln>
            <a:noFill/>
          </a:ln>
        </p:spPr>
      </p:pic>
      <p:sp>
        <p:nvSpPr>
          <p:cNvPr id="281" name="Google Shape;281;p37"/>
          <p:cNvSpPr txBox="1"/>
          <p:nvPr>
            <p:ph idx="1" type="body"/>
          </p:nvPr>
        </p:nvSpPr>
        <p:spPr>
          <a:xfrm>
            <a:off x="311700" y="1399400"/>
            <a:ext cx="2808000" cy="3505500"/>
          </a:xfrm>
          <a:prstGeom prst="rect">
            <a:avLst/>
          </a:prstGeom>
        </p:spPr>
        <p:txBody>
          <a:bodyPr anchorCtr="0" anchor="ctr" bIns="91425" lIns="91425" spcFirstLastPara="1" rIns="91425" wrap="square" tIns="91425">
            <a:noAutofit/>
          </a:bodyPr>
          <a:lstStyle/>
          <a:p>
            <a:pPr indent="0" lvl="0" marL="0" rtl="0" algn="l">
              <a:lnSpc>
                <a:spcPct val="200000"/>
              </a:lnSpc>
              <a:spcBef>
                <a:spcPts val="0"/>
              </a:spcBef>
              <a:spcAft>
                <a:spcPts val="0"/>
              </a:spcAft>
              <a:buNone/>
            </a:pPr>
            <a:r>
              <a:rPr lang="es" sz="1400"/>
              <a:t>Son muy versátiles</a:t>
            </a:r>
            <a:endParaRPr sz="1400"/>
          </a:p>
          <a:p>
            <a:pPr indent="0" lvl="0" marL="0" rtl="0" algn="l">
              <a:lnSpc>
                <a:spcPct val="200000"/>
              </a:lnSpc>
              <a:spcBef>
                <a:spcPts val="1600"/>
              </a:spcBef>
              <a:spcAft>
                <a:spcPts val="1600"/>
              </a:spcAft>
              <a:buNone/>
            </a:pPr>
            <a:r>
              <a:rPr lang="es" sz="1400"/>
              <a:t>Generan gráficos visualmente simples, por lo que pueden contener mucha información</a:t>
            </a:r>
            <a:endParaRPr sz="14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sp>
        <p:nvSpPr>
          <p:cNvPr id="286" name="Google Shape;286;p38"/>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Gráficos de línea</a:t>
            </a:r>
            <a:endParaRPr/>
          </a:p>
        </p:txBody>
      </p:sp>
      <p:sp>
        <p:nvSpPr>
          <p:cNvPr id="287" name="Google Shape;287;p38"/>
          <p:cNvSpPr txBox="1"/>
          <p:nvPr/>
        </p:nvSpPr>
        <p:spPr>
          <a:xfrm>
            <a:off x="1660025" y="4827600"/>
            <a:ext cx="7258500" cy="315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s" sz="1200" u="sng">
                <a:solidFill>
                  <a:schemeClr val="hlink"/>
                </a:solidFill>
                <a:latin typeface="Open Sans"/>
                <a:ea typeface="Open Sans"/>
                <a:cs typeface="Open Sans"/>
                <a:sym typeface="Open Sans"/>
                <a:hlinkClick r:id="rId3"/>
              </a:rPr>
              <a:t>War and Famine</a:t>
            </a:r>
            <a:endParaRPr/>
          </a:p>
        </p:txBody>
      </p:sp>
      <p:pic>
        <p:nvPicPr>
          <p:cNvPr id="288" name="Google Shape;288;p38"/>
          <p:cNvPicPr preferRelativeResize="0"/>
          <p:nvPr/>
        </p:nvPicPr>
        <p:blipFill>
          <a:blip r:embed="rId4">
            <a:alphaModFix/>
          </a:blip>
          <a:stretch>
            <a:fillRect/>
          </a:stretch>
        </p:blipFill>
        <p:spPr>
          <a:xfrm>
            <a:off x="3508425" y="-272600"/>
            <a:ext cx="5410101" cy="4862025"/>
          </a:xfrm>
          <a:prstGeom prst="rect">
            <a:avLst/>
          </a:prstGeom>
          <a:noFill/>
          <a:ln>
            <a:noFill/>
          </a:ln>
        </p:spPr>
      </p:pic>
      <p:sp>
        <p:nvSpPr>
          <p:cNvPr id="289" name="Google Shape;289;p38"/>
          <p:cNvSpPr txBox="1"/>
          <p:nvPr>
            <p:ph idx="1" type="body"/>
          </p:nvPr>
        </p:nvSpPr>
        <p:spPr>
          <a:xfrm>
            <a:off x="311700" y="1399400"/>
            <a:ext cx="2808000" cy="3505500"/>
          </a:xfrm>
          <a:prstGeom prst="rect">
            <a:avLst/>
          </a:prstGeom>
        </p:spPr>
        <p:txBody>
          <a:bodyPr anchorCtr="0" anchor="ctr" bIns="91425" lIns="91425" spcFirstLastPara="1" rIns="91425" wrap="square" tIns="91425">
            <a:noAutofit/>
          </a:bodyPr>
          <a:lstStyle/>
          <a:p>
            <a:pPr indent="0" lvl="0" marL="0" rtl="0" algn="l">
              <a:lnSpc>
                <a:spcPct val="200000"/>
              </a:lnSpc>
              <a:spcBef>
                <a:spcPts val="0"/>
              </a:spcBef>
              <a:spcAft>
                <a:spcPts val="0"/>
              </a:spcAft>
              <a:buNone/>
            </a:pPr>
            <a:r>
              <a:rPr lang="es" sz="1400"/>
              <a:t>Son muy versátiles</a:t>
            </a:r>
            <a:endParaRPr sz="1400"/>
          </a:p>
          <a:p>
            <a:pPr indent="0" lvl="0" marL="0" rtl="0" algn="l">
              <a:lnSpc>
                <a:spcPct val="200000"/>
              </a:lnSpc>
              <a:spcBef>
                <a:spcPts val="1600"/>
              </a:spcBef>
              <a:spcAft>
                <a:spcPts val="1600"/>
              </a:spcAft>
              <a:buNone/>
            </a:pPr>
            <a:r>
              <a:rPr lang="es" sz="1400"/>
              <a:t>Generan gráficos visualmente simples, por lo que pueden contener mucha información</a:t>
            </a:r>
            <a:endParaRPr sz="14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Google Shape;294;p3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Gráficos de área</a:t>
            </a:r>
            <a:endParaRPr/>
          </a:p>
        </p:txBody>
      </p:sp>
      <p:sp>
        <p:nvSpPr>
          <p:cNvPr id="295" name="Google Shape;295;p39"/>
          <p:cNvSpPr txBox="1"/>
          <p:nvPr>
            <p:ph idx="1" type="body"/>
          </p:nvPr>
        </p:nvSpPr>
        <p:spPr>
          <a:xfrm>
            <a:off x="311700" y="1399400"/>
            <a:ext cx="2808000" cy="3505500"/>
          </a:xfrm>
          <a:prstGeom prst="rect">
            <a:avLst/>
          </a:prstGeom>
        </p:spPr>
        <p:txBody>
          <a:bodyPr anchorCtr="0" anchor="ctr" bIns="91425" lIns="91425" spcFirstLastPara="1" rIns="91425" wrap="square" tIns="91425">
            <a:noAutofit/>
          </a:bodyPr>
          <a:lstStyle/>
          <a:p>
            <a:pPr indent="0" lvl="0" marL="0" rtl="0" algn="l">
              <a:lnSpc>
                <a:spcPct val="200000"/>
              </a:lnSpc>
              <a:spcBef>
                <a:spcPts val="0"/>
              </a:spcBef>
              <a:spcAft>
                <a:spcPts val="1600"/>
              </a:spcAft>
              <a:buNone/>
            </a:pPr>
            <a:r>
              <a:rPr lang="es" sz="1400"/>
              <a:t>Iguales a los gráficos de línea, pero tienen más </a:t>
            </a:r>
            <a:r>
              <a:rPr b="1" lang="es" sz="1400"/>
              <a:t>impacto visual</a:t>
            </a:r>
            <a:r>
              <a:rPr lang="es" sz="1400"/>
              <a:t>.</a:t>
            </a:r>
            <a:endParaRPr sz="1400"/>
          </a:p>
        </p:txBody>
      </p:sp>
      <p:sp>
        <p:nvSpPr>
          <p:cNvPr id="296" name="Google Shape;296;p39"/>
          <p:cNvSpPr txBox="1"/>
          <p:nvPr/>
        </p:nvSpPr>
        <p:spPr>
          <a:xfrm>
            <a:off x="1660025" y="4827600"/>
            <a:ext cx="7258500" cy="315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s" sz="1200" u="sng">
                <a:solidFill>
                  <a:schemeClr val="hlink"/>
                </a:solidFill>
                <a:latin typeface="Open Sans"/>
                <a:ea typeface="Open Sans"/>
                <a:cs typeface="Open Sans"/>
                <a:sym typeface="Open Sans"/>
                <a:hlinkClick r:id="rId3"/>
              </a:rPr>
              <a:t>Mountains out of molehills</a:t>
            </a:r>
            <a:endParaRPr/>
          </a:p>
        </p:txBody>
      </p:sp>
      <p:pic>
        <p:nvPicPr>
          <p:cNvPr id="297" name="Google Shape;297;p39"/>
          <p:cNvPicPr preferRelativeResize="0"/>
          <p:nvPr/>
        </p:nvPicPr>
        <p:blipFill>
          <a:blip r:embed="rId4">
            <a:alphaModFix/>
          </a:blip>
          <a:stretch>
            <a:fillRect/>
          </a:stretch>
        </p:blipFill>
        <p:spPr>
          <a:xfrm>
            <a:off x="3199025" y="1052163"/>
            <a:ext cx="5719501" cy="3039177"/>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Google Shape;302;p40"/>
          <p:cNvSpPr txBox="1"/>
          <p:nvPr>
            <p:ph idx="1" type="body"/>
          </p:nvPr>
        </p:nvSpPr>
        <p:spPr>
          <a:xfrm>
            <a:off x="311700" y="1399400"/>
            <a:ext cx="2808000" cy="3505500"/>
          </a:xfrm>
          <a:prstGeom prst="rect">
            <a:avLst/>
          </a:prstGeom>
        </p:spPr>
        <p:txBody>
          <a:bodyPr anchorCtr="0" anchor="ctr" bIns="91425" lIns="91425" spcFirstLastPara="1" rIns="91425" wrap="square" tIns="91425">
            <a:noAutofit/>
          </a:bodyPr>
          <a:lstStyle/>
          <a:p>
            <a:pPr indent="0" lvl="0" marL="0" rtl="0" algn="l">
              <a:lnSpc>
                <a:spcPct val="200000"/>
              </a:lnSpc>
              <a:spcBef>
                <a:spcPts val="0"/>
              </a:spcBef>
              <a:spcAft>
                <a:spcPts val="1600"/>
              </a:spcAft>
              <a:buNone/>
            </a:pPr>
            <a:r>
              <a:rPr lang="es" sz="1400"/>
              <a:t>Pueden ser </a:t>
            </a:r>
            <a:r>
              <a:rPr b="1" lang="es" sz="1400"/>
              <a:t>apilados</a:t>
            </a:r>
            <a:r>
              <a:rPr lang="es" sz="1400"/>
              <a:t>, tomando propiedades similares a los gráficos de barra apilados</a:t>
            </a:r>
            <a:endParaRPr sz="1400"/>
          </a:p>
        </p:txBody>
      </p:sp>
      <p:sp>
        <p:nvSpPr>
          <p:cNvPr id="303" name="Google Shape;303;p40"/>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Gráficos de área</a:t>
            </a:r>
            <a:endParaRPr/>
          </a:p>
        </p:txBody>
      </p:sp>
      <p:pic>
        <p:nvPicPr>
          <p:cNvPr id="304" name="Google Shape;304;p40"/>
          <p:cNvPicPr preferRelativeResize="0"/>
          <p:nvPr/>
        </p:nvPicPr>
        <p:blipFill>
          <a:blip r:embed="rId3">
            <a:alphaModFix/>
          </a:blip>
          <a:stretch>
            <a:fillRect/>
          </a:stretch>
        </p:blipFill>
        <p:spPr>
          <a:xfrm>
            <a:off x="3178475" y="426950"/>
            <a:ext cx="5840300" cy="43802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308" name="Shape 308"/>
        <p:cNvGrpSpPr/>
        <p:nvPr/>
      </p:nvGrpSpPr>
      <p:grpSpPr>
        <a:xfrm>
          <a:off x="0" y="0"/>
          <a:ext cx="0" cy="0"/>
          <a:chOff x="0" y="0"/>
          <a:chExt cx="0" cy="0"/>
        </a:xfrm>
      </p:grpSpPr>
      <p:sp>
        <p:nvSpPr>
          <p:cNvPr id="309" name="Google Shape;309;p41"/>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Gráficos de cajas</a:t>
            </a:r>
            <a:endParaRPr/>
          </a:p>
        </p:txBody>
      </p:sp>
      <p:sp>
        <p:nvSpPr>
          <p:cNvPr id="310" name="Google Shape;310;p41"/>
          <p:cNvSpPr txBox="1"/>
          <p:nvPr>
            <p:ph idx="1" type="body"/>
          </p:nvPr>
        </p:nvSpPr>
        <p:spPr>
          <a:xfrm>
            <a:off x="311700" y="1399400"/>
            <a:ext cx="2808000" cy="3505500"/>
          </a:xfrm>
          <a:prstGeom prst="rect">
            <a:avLst/>
          </a:prstGeom>
        </p:spPr>
        <p:txBody>
          <a:bodyPr anchorCtr="0" anchor="ctr" bIns="91425" lIns="91425" spcFirstLastPara="1" rIns="91425" wrap="square" tIns="91425">
            <a:noAutofit/>
          </a:bodyPr>
          <a:lstStyle/>
          <a:p>
            <a:pPr indent="-317500" lvl="0" marL="457200" rtl="0" algn="l">
              <a:lnSpc>
                <a:spcPct val="200000"/>
              </a:lnSpc>
              <a:spcBef>
                <a:spcPts val="0"/>
              </a:spcBef>
              <a:spcAft>
                <a:spcPts val="0"/>
              </a:spcAft>
              <a:buSzPts val="1400"/>
              <a:buChar char="●"/>
            </a:pPr>
            <a:r>
              <a:rPr lang="es" sz="1400"/>
              <a:t>Muestra la </a:t>
            </a:r>
            <a:r>
              <a:rPr b="1" lang="es" sz="1400"/>
              <a:t>distribución</a:t>
            </a:r>
            <a:r>
              <a:rPr lang="es" sz="1400"/>
              <a:t> de una </a:t>
            </a:r>
            <a:r>
              <a:rPr b="1" lang="es" sz="1400"/>
              <a:t>variable numérica continua</a:t>
            </a:r>
            <a:r>
              <a:rPr lang="es" sz="1400"/>
              <a:t>.</a:t>
            </a:r>
            <a:endParaRPr sz="1400"/>
          </a:p>
          <a:p>
            <a:pPr indent="-317500" lvl="0" marL="457200" rtl="0" algn="l">
              <a:lnSpc>
                <a:spcPct val="200000"/>
              </a:lnSpc>
              <a:spcBef>
                <a:spcPts val="0"/>
              </a:spcBef>
              <a:spcAft>
                <a:spcPts val="0"/>
              </a:spcAft>
              <a:buSzPts val="1400"/>
              <a:buChar char="●"/>
            </a:pPr>
            <a:r>
              <a:rPr lang="es" sz="1400"/>
              <a:t>Muestra información de forma más </a:t>
            </a:r>
            <a:r>
              <a:rPr b="1" lang="es" sz="1400"/>
              <a:t>condensada</a:t>
            </a:r>
            <a:r>
              <a:rPr lang="es" sz="1400"/>
              <a:t> que un histograma.</a:t>
            </a:r>
            <a:endParaRPr sz="1400"/>
          </a:p>
        </p:txBody>
      </p:sp>
      <p:sp>
        <p:nvSpPr>
          <p:cNvPr id="311" name="Google Shape;311;p41"/>
          <p:cNvSpPr txBox="1"/>
          <p:nvPr/>
        </p:nvSpPr>
        <p:spPr>
          <a:xfrm>
            <a:off x="1660025" y="4827600"/>
            <a:ext cx="7258500" cy="315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s" sz="1200" u="sng">
                <a:solidFill>
                  <a:schemeClr val="hlink"/>
                </a:solidFill>
                <a:latin typeface="Open Sans"/>
                <a:ea typeface="Open Sans"/>
                <a:cs typeface="Open Sans"/>
                <a:sym typeface="Open Sans"/>
                <a:hlinkClick r:id="rId3"/>
              </a:rPr>
              <a:t>Como ser más rápido estudiando variables numéricas: El Boxplot</a:t>
            </a:r>
            <a:endParaRPr/>
          </a:p>
        </p:txBody>
      </p:sp>
      <p:pic>
        <p:nvPicPr>
          <p:cNvPr id="312" name="Google Shape;312;p41"/>
          <p:cNvPicPr preferRelativeResize="0"/>
          <p:nvPr/>
        </p:nvPicPr>
        <p:blipFill>
          <a:blip r:embed="rId4">
            <a:alphaModFix/>
          </a:blip>
          <a:stretch>
            <a:fillRect/>
          </a:stretch>
        </p:blipFill>
        <p:spPr>
          <a:xfrm>
            <a:off x="3162800" y="796875"/>
            <a:ext cx="5881450" cy="36922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15"/>
          <p:cNvSpPr txBox="1"/>
          <p:nvPr>
            <p:ph type="title"/>
          </p:nvPr>
        </p:nvSpPr>
        <p:spPr>
          <a:xfrm>
            <a:off x="1073550" y="1806450"/>
            <a:ext cx="6996900" cy="153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6800"/>
              <a:t>seaborn.boxplot?</a:t>
            </a:r>
            <a:endParaRPr sz="63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316" name="Shape 316"/>
        <p:cNvGrpSpPr/>
        <p:nvPr/>
      </p:nvGrpSpPr>
      <p:grpSpPr>
        <a:xfrm>
          <a:off x="0" y="0"/>
          <a:ext cx="0" cy="0"/>
          <a:chOff x="0" y="0"/>
          <a:chExt cx="0" cy="0"/>
        </a:xfrm>
      </p:grpSpPr>
      <p:sp>
        <p:nvSpPr>
          <p:cNvPr id="317" name="Google Shape;317;p42"/>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Outliers</a:t>
            </a:r>
            <a:endParaRPr/>
          </a:p>
        </p:txBody>
      </p:sp>
      <p:sp>
        <p:nvSpPr>
          <p:cNvPr id="318" name="Google Shape;318;p42"/>
          <p:cNvSpPr txBox="1"/>
          <p:nvPr>
            <p:ph idx="1" type="body"/>
          </p:nvPr>
        </p:nvSpPr>
        <p:spPr>
          <a:xfrm>
            <a:off x="311700" y="1399400"/>
            <a:ext cx="6449100" cy="3505500"/>
          </a:xfrm>
          <a:prstGeom prst="rect">
            <a:avLst/>
          </a:prstGeom>
        </p:spPr>
        <p:txBody>
          <a:bodyPr anchorCtr="0" anchor="ctr" bIns="91425" lIns="91425" spcFirstLastPara="1" rIns="91425" wrap="square" tIns="91425">
            <a:noAutofit/>
          </a:bodyPr>
          <a:lstStyle/>
          <a:p>
            <a:pPr indent="-317500" lvl="0" marL="457200" rtl="0" algn="l">
              <a:lnSpc>
                <a:spcPct val="200000"/>
              </a:lnSpc>
              <a:spcBef>
                <a:spcPts val="0"/>
              </a:spcBef>
              <a:spcAft>
                <a:spcPts val="0"/>
              </a:spcAft>
              <a:buSzPts val="1400"/>
              <a:buChar char="●"/>
            </a:pPr>
            <a:r>
              <a:rPr lang="es" sz="1400"/>
              <a:t>Pueden ser parte de la distribución</a:t>
            </a:r>
            <a:endParaRPr sz="1400"/>
          </a:p>
          <a:p>
            <a:pPr indent="-317500" lvl="1" marL="914400" rtl="0" algn="l">
              <a:lnSpc>
                <a:spcPct val="200000"/>
              </a:lnSpc>
              <a:spcBef>
                <a:spcPts val="0"/>
              </a:spcBef>
              <a:spcAft>
                <a:spcPts val="0"/>
              </a:spcAft>
              <a:buSzPts val="1400"/>
              <a:buChar char="○"/>
            </a:pPr>
            <a:r>
              <a:rPr lang="es" sz="1400"/>
              <a:t>Podemos querer ignorarlos intencionalmente</a:t>
            </a:r>
            <a:endParaRPr sz="1400"/>
          </a:p>
          <a:p>
            <a:pPr indent="-317500" lvl="0" marL="457200" rtl="0" algn="l">
              <a:lnSpc>
                <a:spcPct val="200000"/>
              </a:lnSpc>
              <a:spcBef>
                <a:spcPts val="0"/>
              </a:spcBef>
              <a:spcAft>
                <a:spcPts val="0"/>
              </a:spcAft>
              <a:buSzPts val="1400"/>
              <a:buChar char="●"/>
            </a:pPr>
            <a:r>
              <a:rPr lang="es" sz="1400"/>
              <a:t>Pueden ser originados por errores en el proceso de recolección de datos</a:t>
            </a:r>
            <a:endParaRPr sz="1400"/>
          </a:p>
        </p:txBody>
      </p:sp>
      <p:sp>
        <p:nvSpPr>
          <p:cNvPr id="319" name="Google Shape;319;p42"/>
          <p:cNvSpPr txBox="1"/>
          <p:nvPr/>
        </p:nvSpPr>
        <p:spPr>
          <a:xfrm>
            <a:off x="1660025" y="4827600"/>
            <a:ext cx="7258500" cy="315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s" sz="1200" u="sng">
                <a:solidFill>
                  <a:schemeClr val="hlink"/>
                </a:solidFill>
                <a:latin typeface="Open Sans"/>
                <a:ea typeface="Open Sans"/>
                <a:cs typeface="Open Sans"/>
                <a:sym typeface="Open Sans"/>
                <a:hlinkClick r:id="rId3"/>
              </a:rPr>
              <a:t>Como ser más rápido estudiando variables numéricas: El Boxplot</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323" name="Shape 323"/>
        <p:cNvGrpSpPr/>
        <p:nvPr/>
      </p:nvGrpSpPr>
      <p:grpSpPr>
        <a:xfrm>
          <a:off x="0" y="0"/>
          <a:ext cx="0" cy="0"/>
          <a:chOff x="0" y="0"/>
          <a:chExt cx="0" cy="0"/>
        </a:xfrm>
      </p:grpSpPr>
      <p:sp>
        <p:nvSpPr>
          <p:cNvPr id="324" name="Google Shape;324;p43"/>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Gráficos de cajas</a:t>
            </a:r>
            <a:endParaRPr/>
          </a:p>
        </p:txBody>
      </p:sp>
      <p:pic>
        <p:nvPicPr>
          <p:cNvPr id="325" name="Google Shape;325;p43"/>
          <p:cNvPicPr preferRelativeResize="0"/>
          <p:nvPr/>
        </p:nvPicPr>
        <p:blipFill>
          <a:blip r:embed="rId3">
            <a:alphaModFix/>
          </a:blip>
          <a:stretch>
            <a:fillRect/>
          </a:stretch>
        </p:blipFill>
        <p:spPr>
          <a:xfrm>
            <a:off x="712900" y="1311300"/>
            <a:ext cx="8071823" cy="3632351"/>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9" name="Shape 329"/>
        <p:cNvGrpSpPr/>
        <p:nvPr/>
      </p:nvGrpSpPr>
      <p:grpSpPr>
        <a:xfrm>
          <a:off x="0" y="0"/>
          <a:ext cx="0" cy="0"/>
          <a:chOff x="0" y="0"/>
          <a:chExt cx="0" cy="0"/>
        </a:xfrm>
      </p:grpSpPr>
      <p:sp>
        <p:nvSpPr>
          <p:cNvPr id="330" name="Google Shape;330;p44"/>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Gráficos de torta</a:t>
            </a:r>
            <a:endParaRPr/>
          </a:p>
        </p:txBody>
      </p:sp>
      <p:sp>
        <p:nvSpPr>
          <p:cNvPr id="331" name="Google Shape;331;p44"/>
          <p:cNvSpPr txBox="1"/>
          <p:nvPr>
            <p:ph idx="1" type="body"/>
          </p:nvPr>
        </p:nvSpPr>
        <p:spPr>
          <a:xfrm>
            <a:off x="311700" y="1399400"/>
            <a:ext cx="2808000" cy="3505500"/>
          </a:xfrm>
          <a:prstGeom prst="rect">
            <a:avLst/>
          </a:prstGeom>
        </p:spPr>
        <p:txBody>
          <a:bodyPr anchorCtr="0" anchor="ctr" bIns="91425" lIns="91425" spcFirstLastPara="1" rIns="91425" wrap="square" tIns="91425">
            <a:noAutofit/>
          </a:bodyPr>
          <a:lstStyle/>
          <a:p>
            <a:pPr indent="0" lvl="0" marL="0" rtl="0" algn="l">
              <a:lnSpc>
                <a:spcPct val="200000"/>
              </a:lnSpc>
              <a:spcBef>
                <a:spcPts val="0"/>
              </a:spcBef>
              <a:spcAft>
                <a:spcPts val="1600"/>
              </a:spcAft>
              <a:buNone/>
            </a:pPr>
            <a:r>
              <a:rPr lang="es" sz="1400"/>
              <a:t>Ilustra la distribución de la población con respecto a una </a:t>
            </a:r>
            <a:r>
              <a:rPr b="1" lang="es" sz="1400"/>
              <a:t>variable categórica</a:t>
            </a:r>
            <a:r>
              <a:rPr lang="es" sz="1400"/>
              <a:t>.</a:t>
            </a:r>
            <a:endParaRPr sz="1400"/>
          </a:p>
        </p:txBody>
      </p:sp>
      <p:sp>
        <p:nvSpPr>
          <p:cNvPr id="332" name="Google Shape;332;p44"/>
          <p:cNvSpPr txBox="1"/>
          <p:nvPr/>
        </p:nvSpPr>
        <p:spPr>
          <a:xfrm>
            <a:off x="1660025" y="4827600"/>
            <a:ext cx="7258500" cy="315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s" sz="1200" u="sng">
                <a:solidFill>
                  <a:schemeClr val="hlink"/>
                </a:solidFill>
                <a:latin typeface="Open Sans"/>
                <a:ea typeface="Open Sans"/>
                <a:cs typeface="Open Sans"/>
                <a:sym typeface="Open Sans"/>
                <a:hlinkClick r:id="rId3"/>
              </a:rPr>
              <a:t>Why I choose Keto</a:t>
            </a:r>
            <a:endParaRPr/>
          </a:p>
        </p:txBody>
      </p:sp>
      <p:pic>
        <p:nvPicPr>
          <p:cNvPr id="333" name="Google Shape;333;p44"/>
          <p:cNvPicPr preferRelativeResize="0"/>
          <p:nvPr/>
        </p:nvPicPr>
        <p:blipFill>
          <a:blip r:embed="rId4">
            <a:alphaModFix/>
          </a:blip>
          <a:stretch>
            <a:fillRect/>
          </a:stretch>
        </p:blipFill>
        <p:spPr>
          <a:xfrm>
            <a:off x="3272100" y="446950"/>
            <a:ext cx="5719500" cy="4249589"/>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7" name="Shape 337"/>
        <p:cNvGrpSpPr/>
        <p:nvPr/>
      </p:nvGrpSpPr>
      <p:grpSpPr>
        <a:xfrm>
          <a:off x="0" y="0"/>
          <a:ext cx="0" cy="0"/>
          <a:chOff x="0" y="0"/>
          <a:chExt cx="0" cy="0"/>
        </a:xfrm>
      </p:grpSpPr>
      <p:pic>
        <p:nvPicPr>
          <p:cNvPr id="338" name="Google Shape;338;p45"/>
          <p:cNvPicPr preferRelativeResize="0"/>
          <p:nvPr/>
        </p:nvPicPr>
        <p:blipFill>
          <a:blip r:embed="rId3">
            <a:alphaModFix/>
          </a:blip>
          <a:stretch>
            <a:fillRect/>
          </a:stretch>
        </p:blipFill>
        <p:spPr>
          <a:xfrm>
            <a:off x="4274213" y="135325"/>
            <a:ext cx="4779175" cy="4692275"/>
          </a:xfrm>
          <a:prstGeom prst="rect">
            <a:avLst/>
          </a:prstGeom>
          <a:noFill/>
          <a:ln>
            <a:noFill/>
          </a:ln>
        </p:spPr>
      </p:pic>
      <p:sp>
        <p:nvSpPr>
          <p:cNvPr id="339" name="Google Shape;339;p45"/>
          <p:cNvSpPr txBox="1"/>
          <p:nvPr/>
        </p:nvSpPr>
        <p:spPr>
          <a:xfrm>
            <a:off x="1885500" y="4827600"/>
            <a:ext cx="7258500" cy="315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s" sz="1200">
                <a:latin typeface="Open Sans"/>
                <a:ea typeface="Open Sans"/>
                <a:cs typeface="Open Sans"/>
                <a:sym typeface="Open Sans"/>
              </a:rPr>
              <a:t>The Truthful Art: Data, Charts and Maps for Communication</a:t>
            </a:r>
            <a:endParaRPr/>
          </a:p>
        </p:txBody>
      </p:sp>
      <p:sp>
        <p:nvSpPr>
          <p:cNvPr id="340" name="Google Shape;340;p45"/>
          <p:cNvSpPr txBox="1"/>
          <p:nvPr>
            <p:ph idx="4294967295" type="title"/>
          </p:nvPr>
        </p:nvSpPr>
        <p:spPr>
          <a:xfrm>
            <a:off x="311700" y="555600"/>
            <a:ext cx="3048000" cy="75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The horror of pie charts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4" name="Shape 344"/>
        <p:cNvGrpSpPr/>
        <p:nvPr/>
      </p:nvGrpSpPr>
      <p:grpSpPr>
        <a:xfrm>
          <a:off x="0" y="0"/>
          <a:ext cx="0" cy="0"/>
          <a:chOff x="0" y="0"/>
          <a:chExt cx="0" cy="0"/>
        </a:xfrm>
      </p:grpSpPr>
      <p:sp>
        <p:nvSpPr>
          <p:cNvPr id="345" name="Google Shape;345;p46"/>
          <p:cNvSpPr txBox="1"/>
          <p:nvPr>
            <p:ph type="title"/>
          </p:nvPr>
        </p:nvSpPr>
        <p:spPr>
          <a:xfrm>
            <a:off x="490250" y="450150"/>
            <a:ext cx="58788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Son tan malos, que seaborn no los tiene!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349" name="Shape 349"/>
        <p:cNvGrpSpPr/>
        <p:nvPr/>
      </p:nvGrpSpPr>
      <p:grpSpPr>
        <a:xfrm>
          <a:off x="0" y="0"/>
          <a:ext cx="0" cy="0"/>
          <a:chOff x="0" y="0"/>
          <a:chExt cx="0" cy="0"/>
        </a:xfrm>
      </p:grpSpPr>
      <p:sp>
        <p:nvSpPr>
          <p:cNvPr id="350" name="Google Shape;350;p4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Gráficos de torta</a:t>
            </a:r>
            <a:endParaRPr/>
          </a:p>
        </p:txBody>
      </p:sp>
      <p:sp>
        <p:nvSpPr>
          <p:cNvPr id="351" name="Google Shape;351;p47"/>
          <p:cNvSpPr txBox="1"/>
          <p:nvPr>
            <p:ph idx="1" type="body"/>
          </p:nvPr>
        </p:nvSpPr>
        <p:spPr>
          <a:xfrm>
            <a:off x="311700" y="1399400"/>
            <a:ext cx="2808000" cy="3505500"/>
          </a:xfrm>
          <a:prstGeom prst="rect">
            <a:avLst/>
          </a:prstGeom>
        </p:spPr>
        <p:txBody>
          <a:bodyPr anchorCtr="0" anchor="ctr" bIns="91425" lIns="91425" spcFirstLastPara="1" rIns="91425" wrap="square" tIns="91425">
            <a:noAutofit/>
          </a:bodyPr>
          <a:lstStyle/>
          <a:p>
            <a:pPr indent="0" lvl="0" marL="0" rtl="0" algn="l">
              <a:lnSpc>
                <a:spcPct val="200000"/>
              </a:lnSpc>
              <a:spcBef>
                <a:spcPts val="0"/>
              </a:spcBef>
              <a:spcAft>
                <a:spcPts val="1600"/>
              </a:spcAft>
              <a:buNone/>
            </a:pPr>
            <a:r>
              <a:rPr lang="es" sz="1400"/>
              <a:t>Elementos visuales adicionales facilitan la comparación entre elementos del gráfico</a:t>
            </a:r>
            <a:endParaRPr sz="1400"/>
          </a:p>
        </p:txBody>
      </p:sp>
      <p:sp>
        <p:nvSpPr>
          <p:cNvPr id="352" name="Google Shape;352;p47"/>
          <p:cNvSpPr txBox="1"/>
          <p:nvPr/>
        </p:nvSpPr>
        <p:spPr>
          <a:xfrm>
            <a:off x="1660025" y="4827600"/>
            <a:ext cx="7258500" cy="315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s" sz="1200" u="sng">
                <a:solidFill>
                  <a:schemeClr val="hlink"/>
                </a:solidFill>
                <a:latin typeface="Open Sans"/>
                <a:ea typeface="Open Sans"/>
                <a:cs typeface="Open Sans"/>
                <a:sym typeface="Open Sans"/>
                <a:hlinkClick r:id="rId3"/>
              </a:rPr>
              <a:t>The infamous pie chart</a:t>
            </a:r>
            <a:endParaRPr/>
          </a:p>
        </p:txBody>
      </p:sp>
      <p:pic>
        <p:nvPicPr>
          <p:cNvPr id="353" name="Google Shape;353;p47"/>
          <p:cNvPicPr preferRelativeResize="0"/>
          <p:nvPr/>
        </p:nvPicPr>
        <p:blipFill>
          <a:blip r:embed="rId4">
            <a:alphaModFix/>
          </a:blip>
          <a:stretch>
            <a:fillRect/>
          </a:stretch>
        </p:blipFill>
        <p:spPr>
          <a:xfrm>
            <a:off x="3119700" y="358531"/>
            <a:ext cx="5798825" cy="4142018"/>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Google Shape;358;p48"/>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Gráficos de puntos</a:t>
            </a:r>
            <a:endParaRPr/>
          </a:p>
        </p:txBody>
      </p:sp>
      <p:sp>
        <p:nvSpPr>
          <p:cNvPr id="359" name="Google Shape;359;p48"/>
          <p:cNvSpPr txBox="1"/>
          <p:nvPr>
            <p:ph idx="1" type="body"/>
          </p:nvPr>
        </p:nvSpPr>
        <p:spPr>
          <a:xfrm>
            <a:off x="311700" y="1399400"/>
            <a:ext cx="2808000" cy="3505500"/>
          </a:xfrm>
          <a:prstGeom prst="rect">
            <a:avLst/>
          </a:prstGeom>
        </p:spPr>
        <p:txBody>
          <a:bodyPr anchorCtr="0" anchor="ctr" bIns="91425" lIns="91425" spcFirstLastPara="1" rIns="91425" wrap="square" tIns="91425">
            <a:noAutofit/>
          </a:bodyPr>
          <a:lstStyle/>
          <a:p>
            <a:pPr indent="-317500" lvl="0" marL="457200" rtl="0" algn="l">
              <a:lnSpc>
                <a:spcPct val="200000"/>
              </a:lnSpc>
              <a:spcBef>
                <a:spcPts val="0"/>
              </a:spcBef>
              <a:spcAft>
                <a:spcPts val="0"/>
              </a:spcAft>
              <a:buSzPts val="1400"/>
              <a:buChar char="●"/>
            </a:pPr>
            <a:r>
              <a:rPr lang="es" sz="1400"/>
              <a:t>Muestra la relación entre 2 o 3 </a:t>
            </a:r>
            <a:r>
              <a:rPr b="1" lang="es" sz="1400"/>
              <a:t>variables numéricas</a:t>
            </a:r>
            <a:r>
              <a:rPr lang="es" sz="1400"/>
              <a:t> </a:t>
            </a:r>
            <a:r>
              <a:rPr b="1" lang="es" sz="1400">
                <a:solidFill>
                  <a:schemeClr val="accent2"/>
                </a:solidFill>
              </a:rPr>
              <a:t>continuas</a:t>
            </a:r>
            <a:endParaRPr b="1" sz="1400">
              <a:solidFill>
                <a:schemeClr val="accent2"/>
              </a:solidFill>
            </a:endParaRPr>
          </a:p>
          <a:p>
            <a:pPr indent="-317500" lvl="0" marL="457200" rtl="0" algn="l">
              <a:lnSpc>
                <a:spcPct val="200000"/>
              </a:lnSpc>
              <a:spcBef>
                <a:spcPts val="0"/>
              </a:spcBef>
              <a:spcAft>
                <a:spcPts val="0"/>
              </a:spcAft>
              <a:buSzPts val="1400"/>
              <a:buChar char="●"/>
            </a:pPr>
            <a:r>
              <a:rPr lang="es" sz="1400"/>
              <a:t>Puede usar color, forma de los puntos para variables categóricas, y tamaño para variables numéricas</a:t>
            </a:r>
            <a:endParaRPr sz="1400"/>
          </a:p>
        </p:txBody>
      </p:sp>
      <p:sp>
        <p:nvSpPr>
          <p:cNvPr id="360" name="Google Shape;360;p48"/>
          <p:cNvSpPr txBox="1"/>
          <p:nvPr/>
        </p:nvSpPr>
        <p:spPr>
          <a:xfrm>
            <a:off x="1660025" y="4827600"/>
            <a:ext cx="7258500" cy="315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s" sz="1200" u="sng">
                <a:solidFill>
                  <a:schemeClr val="hlink"/>
                </a:solidFill>
                <a:latin typeface="Open Sans"/>
                <a:ea typeface="Open Sans"/>
                <a:cs typeface="Open Sans"/>
                <a:sym typeface="Open Sans"/>
                <a:hlinkClick r:id="rId3"/>
              </a:rPr>
              <a:t>Scatter plot shows exactly when Robert de Niro stopped making good films</a:t>
            </a:r>
            <a:endParaRPr/>
          </a:p>
        </p:txBody>
      </p:sp>
      <p:pic>
        <p:nvPicPr>
          <p:cNvPr id="361" name="Google Shape;361;p48"/>
          <p:cNvPicPr preferRelativeResize="0"/>
          <p:nvPr/>
        </p:nvPicPr>
        <p:blipFill>
          <a:blip r:embed="rId4">
            <a:alphaModFix/>
          </a:blip>
          <a:stretch>
            <a:fillRect/>
          </a:stretch>
        </p:blipFill>
        <p:spPr>
          <a:xfrm>
            <a:off x="3083750" y="549371"/>
            <a:ext cx="5834775" cy="4107679"/>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5" name="Shape 365"/>
        <p:cNvGrpSpPr/>
        <p:nvPr/>
      </p:nvGrpSpPr>
      <p:grpSpPr>
        <a:xfrm>
          <a:off x="0" y="0"/>
          <a:ext cx="0" cy="0"/>
          <a:chOff x="0" y="0"/>
          <a:chExt cx="0" cy="0"/>
        </a:xfrm>
      </p:grpSpPr>
      <p:sp>
        <p:nvSpPr>
          <p:cNvPr id="366" name="Google Shape;366;p49"/>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Tutoriales de Seaborn</a:t>
            </a:r>
            <a:endParaRPr/>
          </a:p>
        </p:txBody>
      </p:sp>
      <p:sp>
        <p:nvSpPr>
          <p:cNvPr id="367" name="Google Shape;367;p49"/>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s"/>
              <a:t>Visualizar datos categóricos: </a:t>
            </a:r>
            <a:r>
              <a:rPr lang="es" u="sng">
                <a:solidFill>
                  <a:schemeClr val="hlink"/>
                </a:solidFill>
                <a:hlinkClick r:id="rId3"/>
              </a:rPr>
              <a:t>https://seaborn.pydata.org/tutorial/categorical.html</a:t>
            </a:r>
            <a:endParaRPr/>
          </a:p>
          <a:p>
            <a:pPr indent="-342900" lvl="0" marL="457200" rtl="0" algn="l">
              <a:spcBef>
                <a:spcPts val="0"/>
              </a:spcBef>
              <a:spcAft>
                <a:spcPts val="0"/>
              </a:spcAft>
              <a:buSzPts val="1800"/>
              <a:buChar char="●"/>
            </a:pPr>
            <a:r>
              <a:rPr lang="es"/>
              <a:t>Visualizar datos lineales </a:t>
            </a:r>
            <a:r>
              <a:rPr lang="es" u="sng">
                <a:solidFill>
                  <a:schemeClr val="hlink"/>
                </a:solidFill>
                <a:hlinkClick r:id="rId4"/>
              </a:rPr>
              <a:t>https://seaborn.pydata.org/tutorial/relational.html#relational-tutorial</a:t>
            </a:r>
            <a:endParaRPr/>
          </a:p>
          <a:p>
            <a:pPr indent="-342900" lvl="0" marL="457200" rtl="0" algn="l">
              <a:spcBef>
                <a:spcPts val="0"/>
              </a:spcBef>
              <a:spcAft>
                <a:spcPts val="0"/>
              </a:spcAft>
              <a:buSzPts val="1800"/>
              <a:buChar char="●"/>
            </a:pPr>
            <a:r>
              <a:rPr lang="es"/>
              <a:t>Encontrar relaciones entre variables </a:t>
            </a:r>
            <a:r>
              <a:rPr lang="es" u="sng">
                <a:solidFill>
                  <a:schemeClr val="hlink"/>
                </a:solidFill>
                <a:hlinkClick r:id="rId5"/>
              </a:rPr>
              <a:t>https://seaborn.pydata.org/tutorial/regression.html</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1" name="Shape 371"/>
        <p:cNvGrpSpPr/>
        <p:nvPr/>
      </p:nvGrpSpPr>
      <p:grpSpPr>
        <a:xfrm>
          <a:off x="0" y="0"/>
          <a:ext cx="0" cy="0"/>
          <a:chOff x="0" y="0"/>
          <a:chExt cx="0" cy="0"/>
        </a:xfrm>
      </p:grpSpPr>
      <p:sp>
        <p:nvSpPr>
          <p:cNvPr id="372" name="Google Shape;372;p50"/>
          <p:cNvSpPr txBox="1"/>
          <p:nvPr>
            <p:ph type="title"/>
          </p:nvPr>
        </p:nvSpPr>
        <p:spPr>
          <a:xfrm>
            <a:off x="490250" y="450150"/>
            <a:ext cx="58788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¿preguntas?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pic>
        <p:nvPicPr>
          <p:cNvPr id="79" name="Google Shape;79;p16"/>
          <p:cNvPicPr preferRelativeResize="0"/>
          <p:nvPr/>
        </p:nvPicPr>
        <p:blipFill>
          <a:blip r:embed="rId3">
            <a:alphaModFix/>
          </a:blip>
          <a:stretch>
            <a:fillRect/>
          </a:stretch>
        </p:blipFill>
        <p:spPr>
          <a:xfrm>
            <a:off x="1521275" y="304800"/>
            <a:ext cx="6477000" cy="45339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Google Shape;84;p17"/>
          <p:cNvSpPr txBox="1"/>
          <p:nvPr/>
        </p:nvSpPr>
        <p:spPr>
          <a:xfrm>
            <a:off x="474375" y="1511200"/>
            <a:ext cx="7976100" cy="20601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SzPts val="1400"/>
              <a:buChar char="●"/>
            </a:pPr>
            <a:r>
              <a:rPr lang="es"/>
              <a:t>Our brain process visuals 60000 faster than text</a:t>
            </a:r>
            <a:endParaRPr/>
          </a:p>
          <a:p>
            <a:pPr indent="-317500" lvl="0" marL="457200" rtl="0" algn="l">
              <a:spcBef>
                <a:spcPts val="0"/>
              </a:spcBef>
              <a:spcAft>
                <a:spcPts val="0"/>
              </a:spcAft>
              <a:buSzPts val="1400"/>
              <a:buChar char="●"/>
            </a:pPr>
            <a:r>
              <a:rPr lang="es"/>
              <a:t>90% of the information transmitted to the brain is visual</a:t>
            </a:r>
            <a:endParaRPr/>
          </a:p>
          <a:p>
            <a:pPr indent="-317500" lvl="0" marL="457200" rtl="0" algn="l">
              <a:spcBef>
                <a:spcPts val="0"/>
              </a:spcBef>
              <a:spcAft>
                <a:spcPts val="0"/>
              </a:spcAft>
              <a:buSzPts val="1400"/>
              <a:buChar char="●"/>
            </a:pPr>
            <a:r>
              <a:rPr lang="es"/>
              <a:t>70% of your sensory receptors are in your eyes</a:t>
            </a:r>
            <a:endParaRPr/>
          </a:p>
          <a:p>
            <a:pPr indent="-317500" lvl="0" marL="457200" rtl="0" algn="l">
              <a:spcBef>
                <a:spcPts val="0"/>
              </a:spcBef>
              <a:spcAft>
                <a:spcPts val="0"/>
              </a:spcAft>
              <a:buSzPts val="1400"/>
              <a:buChar char="●"/>
            </a:pPr>
            <a:r>
              <a:rPr lang="es"/>
              <a:t>50% of your brain is active in visual processing</a:t>
            </a:r>
            <a:endParaRPr/>
          </a:p>
          <a:p>
            <a:pPr indent="-317500" lvl="0" marL="457200" rtl="0" algn="l">
              <a:spcBef>
                <a:spcPts val="0"/>
              </a:spcBef>
              <a:spcAft>
                <a:spcPts val="0"/>
              </a:spcAft>
              <a:buSzPts val="1400"/>
              <a:buChar char="●"/>
            </a:pPr>
            <a:r>
              <a:rPr lang="es"/>
              <a:t>40% of people respond better to visuales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8"/>
          <p:cNvSpPr txBox="1"/>
          <p:nvPr>
            <p:ph type="title"/>
          </p:nvPr>
        </p:nvSpPr>
        <p:spPr>
          <a:xfrm>
            <a:off x="1101450" y="1806450"/>
            <a:ext cx="4017300" cy="1530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Herramienta para la </a:t>
            </a:r>
            <a:endParaRPr>
              <a:solidFill>
                <a:schemeClr val="lt2"/>
              </a:solidFill>
            </a:endParaRPr>
          </a:p>
        </p:txBody>
      </p:sp>
      <p:sp>
        <p:nvSpPr>
          <p:cNvPr id="90" name="Google Shape;90;p18"/>
          <p:cNvSpPr txBox="1"/>
          <p:nvPr/>
        </p:nvSpPr>
        <p:spPr>
          <a:xfrm>
            <a:off x="5042550" y="107175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4200">
                <a:solidFill>
                  <a:schemeClr val="lt2"/>
                </a:solidFill>
                <a:latin typeface="Economica"/>
                <a:ea typeface="Economica"/>
                <a:cs typeface="Economica"/>
                <a:sym typeface="Economica"/>
              </a:rPr>
              <a:t>compresión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pic>
        <p:nvPicPr>
          <p:cNvPr id="95" name="Google Shape;95;p19"/>
          <p:cNvPicPr preferRelativeResize="0"/>
          <p:nvPr/>
        </p:nvPicPr>
        <p:blipFill>
          <a:blip r:embed="rId3">
            <a:alphaModFix/>
          </a:blip>
          <a:stretch>
            <a:fillRect/>
          </a:stretch>
        </p:blipFill>
        <p:spPr>
          <a:xfrm>
            <a:off x="43750" y="47200"/>
            <a:ext cx="9100249" cy="387058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pic>
        <p:nvPicPr>
          <p:cNvPr id="100" name="Google Shape;100;p20"/>
          <p:cNvPicPr preferRelativeResize="0"/>
          <p:nvPr/>
        </p:nvPicPr>
        <p:blipFill>
          <a:blip r:embed="rId3">
            <a:alphaModFix/>
          </a:blip>
          <a:stretch>
            <a:fillRect/>
          </a:stretch>
        </p:blipFill>
        <p:spPr>
          <a:xfrm>
            <a:off x="43750" y="47200"/>
            <a:ext cx="9100249" cy="3870585"/>
          </a:xfrm>
          <a:prstGeom prst="rect">
            <a:avLst/>
          </a:prstGeom>
          <a:noFill/>
          <a:ln>
            <a:noFill/>
          </a:ln>
        </p:spPr>
      </p:pic>
      <p:pic>
        <p:nvPicPr>
          <p:cNvPr id="101" name="Google Shape;101;p20"/>
          <p:cNvPicPr preferRelativeResize="0"/>
          <p:nvPr/>
        </p:nvPicPr>
        <p:blipFill>
          <a:blip r:embed="rId4">
            <a:alphaModFix/>
          </a:blip>
          <a:stretch>
            <a:fillRect/>
          </a:stretch>
        </p:blipFill>
        <p:spPr>
          <a:xfrm>
            <a:off x="4728675" y="2010126"/>
            <a:ext cx="2981725" cy="2816724"/>
          </a:xfrm>
          <a:prstGeom prst="rect">
            <a:avLst/>
          </a:prstGeom>
          <a:noFill/>
          <a:ln cap="flat" cmpd="sng" w="9525">
            <a:solidFill>
              <a:srgbClr val="999999"/>
            </a:solidFill>
            <a:prstDash val="solid"/>
            <a:round/>
            <a:headEnd len="sm" w="sm" type="none"/>
            <a:tailEnd len="sm" w="sm" type="none"/>
          </a:ln>
        </p:spPr>
      </p:pic>
      <p:pic>
        <p:nvPicPr>
          <p:cNvPr id="102" name="Google Shape;102;p20"/>
          <p:cNvPicPr preferRelativeResize="0"/>
          <p:nvPr/>
        </p:nvPicPr>
        <p:blipFill>
          <a:blip r:embed="rId5">
            <a:alphaModFix/>
          </a:blip>
          <a:stretch>
            <a:fillRect/>
          </a:stretch>
        </p:blipFill>
        <p:spPr>
          <a:xfrm>
            <a:off x="1433600" y="2010125"/>
            <a:ext cx="3113037" cy="2816725"/>
          </a:xfrm>
          <a:prstGeom prst="rect">
            <a:avLst/>
          </a:prstGeom>
          <a:noFill/>
          <a:ln cap="flat" cmpd="sng" w="9525">
            <a:solidFill>
              <a:srgbClr val="999999"/>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pic>
        <p:nvPicPr>
          <p:cNvPr id="107" name="Google Shape;107;p21"/>
          <p:cNvPicPr preferRelativeResize="0"/>
          <p:nvPr/>
        </p:nvPicPr>
        <p:blipFill>
          <a:blip r:embed="rId3">
            <a:alphaModFix/>
          </a:blip>
          <a:stretch>
            <a:fillRect/>
          </a:stretch>
        </p:blipFill>
        <p:spPr>
          <a:xfrm>
            <a:off x="0" y="152400"/>
            <a:ext cx="9144001" cy="492315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